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347" r:id="rId3"/>
    <p:sldId id="290" r:id="rId4"/>
    <p:sldId id="368" r:id="rId5"/>
    <p:sldId id="370" r:id="rId6"/>
    <p:sldId id="371" r:id="rId7"/>
    <p:sldId id="372" r:id="rId8"/>
    <p:sldId id="375" r:id="rId9"/>
    <p:sldId id="373" r:id="rId10"/>
    <p:sldId id="376" r:id="rId11"/>
    <p:sldId id="377" r:id="rId12"/>
    <p:sldId id="378" r:id="rId13"/>
    <p:sldId id="379" r:id="rId14"/>
    <p:sldId id="349" r:id="rId15"/>
    <p:sldId id="380" r:id="rId16"/>
    <p:sldId id="381" r:id="rId17"/>
    <p:sldId id="382" r:id="rId18"/>
    <p:sldId id="383" r:id="rId19"/>
    <p:sldId id="384" r:id="rId20"/>
    <p:sldId id="326" r:id="rId21"/>
    <p:sldId id="385" r:id="rId22"/>
    <p:sldId id="3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3E882CA-A86C-9847-87A3-A6F0E833C233}">
          <p14:sldIdLst>
            <p14:sldId id="256"/>
            <p14:sldId id="347"/>
            <p14:sldId id="290"/>
            <p14:sldId id="368"/>
            <p14:sldId id="370"/>
            <p14:sldId id="371"/>
            <p14:sldId id="372"/>
            <p14:sldId id="375"/>
            <p14:sldId id="373"/>
            <p14:sldId id="376"/>
            <p14:sldId id="377"/>
            <p14:sldId id="378"/>
            <p14:sldId id="379"/>
            <p14:sldId id="349"/>
            <p14:sldId id="380"/>
            <p14:sldId id="381"/>
            <p14:sldId id="382"/>
            <p14:sldId id="383"/>
            <p14:sldId id="384"/>
            <p14:sldId id="326"/>
            <p14:sldId id="385"/>
          </p14:sldIdLst>
        </p14:section>
        <p14:section name="Untitled Section" id="{F1EEB00A-5C2E-D142-AE66-F18C6C7A681F}">
          <p14:sldIdLst>
            <p14:sldId id="3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019"/>
    <a:srgbClr val="5E5E5E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34"/>
    <p:restoredTop sz="86556"/>
  </p:normalViewPr>
  <p:slideViewPr>
    <p:cSldViewPr snapToGrid="0" snapToObjects="1">
      <p:cViewPr>
        <p:scale>
          <a:sx n="92" d="100"/>
          <a:sy n="92" d="100"/>
        </p:scale>
        <p:origin x="144" y="6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AC5C05-10A0-2F47-9D89-9746E887AFAC}" type="datetimeFigureOut">
              <a:rPr lang="en-US" smtClean="0"/>
              <a:t>3/15/18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22384-523E-B54B-8DC0-0F7F117E3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4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, my name is </a:t>
            </a:r>
            <a:r>
              <a:rPr lang="en-US" dirty="0" err="1"/>
              <a:t>alessio</a:t>
            </a:r>
            <a:r>
              <a:rPr lang="en-US" dirty="0"/>
              <a:t> </a:t>
            </a:r>
            <a:r>
              <a:rPr lang="en-US" dirty="0" err="1"/>
              <a:t>bonti</a:t>
            </a:r>
            <a:r>
              <a:rPr lang="en-US" dirty="0"/>
              <a:t> </a:t>
            </a:r>
          </a:p>
          <a:p>
            <a:r>
              <a:rPr lang="en-US" dirty="0"/>
              <a:t>Today</a:t>
            </a:r>
            <a:r>
              <a:rPr lang="en-US" baseline="0" dirty="0"/>
              <a:t> I will talk about “from </a:t>
            </a:r>
            <a:r>
              <a:rPr lang="en-US" baseline="0" dirty="0" err="1"/>
              <a:t>commonuties</a:t>
            </a:r>
            <a:r>
              <a:rPr lang="en-US" baseline="0" dirty="0"/>
              <a:t> to Blockchain sharing economies”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22384-523E-B54B-8DC0-0F7F117E39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68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use block chain </a:t>
            </a:r>
          </a:p>
          <a:p>
            <a:r>
              <a:rPr lang="en-US" dirty="0"/>
              <a:t>To redefine</a:t>
            </a:r>
            <a:r>
              <a:rPr lang="en-US" baseline="0" dirty="0"/>
              <a:t> trust</a:t>
            </a:r>
          </a:p>
          <a:p>
            <a:r>
              <a:rPr lang="en-US" baseline="0" dirty="0"/>
              <a:t>In order to empower people</a:t>
            </a:r>
          </a:p>
          <a:p>
            <a:r>
              <a:rPr lang="en-US" baseline="0" dirty="0"/>
              <a:t>To reinvent economies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22384-523E-B54B-8DC0-0F7F117E39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53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This</a:t>
            </a:r>
            <a:r>
              <a:rPr lang="en-US" baseline="0" dirty="0"/>
              <a:t> is my current research focus, both scientifically and also from an industry </a:t>
            </a:r>
            <a:r>
              <a:rPr lang="en-US" baseline="0" dirty="0" err="1"/>
              <a:t>persespecitve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22384-523E-B54B-8DC0-0F7F117E39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93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use block chain </a:t>
            </a:r>
          </a:p>
          <a:p>
            <a:r>
              <a:rPr lang="en-US" dirty="0"/>
              <a:t>To redefine</a:t>
            </a:r>
            <a:r>
              <a:rPr lang="en-US" baseline="0" dirty="0"/>
              <a:t> trust</a:t>
            </a:r>
          </a:p>
          <a:p>
            <a:r>
              <a:rPr lang="en-US" baseline="0" dirty="0"/>
              <a:t>In order to empower people</a:t>
            </a:r>
          </a:p>
          <a:p>
            <a:r>
              <a:rPr lang="en-US" baseline="0" dirty="0"/>
              <a:t>To reinvent economies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22384-523E-B54B-8DC0-0F7F117E39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46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something about</a:t>
            </a:r>
            <a:r>
              <a:rPr lang="en-US" baseline="0" dirty="0"/>
              <a:t> me</a:t>
            </a:r>
          </a:p>
          <a:p>
            <a:r>
              <a:rPr lang="en-US" baseline="0" dirty="0"/>
              <a:t>I spent 8 years studying at Deakin  and I currently work for IBM Research</a:t>
            </a:r>
          </a:p>
          <a:p>
            <a:r>
              <a:rPr lang="en-US" baseline="0" dirty="0"/>
              <a:t>I am a research software engineer and among things I </a:t>
            </a:r>
            <a:r>
              <a:rPr lang="en-US" baseline="0" dirty="0" err="1"/>
              <a:t>contriubte</a:t>
            </a:r>
            <a:r>
              <a:rPr lang="en-US" baseline="0" dirty="0"/>
              <a:t> to scientific activities, patens , develop software and lead client engagements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22384-523E-B54B-8DC0-0F7F117E39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29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something about</a:t>
            </a:r>
            <a:r>
              <a:rPr lang="en-US" baseline="0" dirty="0"/>
              <a:t> me</a:t>
            </a:r>
          </a:p>
          <a:p>
            <a:r>
              <a:rPr lang="en-US" baseline="0" dirty="0"/>
              <a:t>I spent 8 years studying at Deakin  and I currently work for IBM Research</a:t>
            </a:r>
          </a:p>
          <a:p>
            <a:r>
              <a:rPr lang="en-US" baseline="0" dirty="0"/>
              <a:t>I am a research software engineer and among things I </a:t>
            </a:r>
            <a:r>
              <a:rPr lang="en-US" baseline="0" dirty="0" err="1"/>
              <a:t>contriubte</a:t>
            </a:r>
            <a:r>
              <a:rPr lang="en-US" baseline="0" dirty="0"/>
              <a:t> to scientific activities, patens , develop software and lead client engagements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22384-523E-B54B-8DC0-0F7F117E39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76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something about</a:t>
            </a:r>
            <a:r>
              <a:rPr lang="en-US" baseline="0" dirty="0"/>
              <a:t> me</a:t>
            </a:r>
          </a:p>
          <a:p>
            <a:r>
              <a:rPr lang="en-US" baseline="0" dirty="0"/>
              <a:t>I spent 8 years studying at Deakin  and I currently work for IBM Research</a:t>
            </a:r>
          </a:p>
          <a:p>
            <a:r>
              <a:rPr lang="en-US" baseline="0" dirty="0"/>
              <a:t>I am a research software engineer and among things I </a:t>
            </a:r>
            <a:r>
              <a:rPr lang="en-US" baseline="0" dirty="0" err="1"/>
              <a:t>contriubte</a:t>
            </a:r>
            <a:r>
              <a:rPr lang="en-US" baseline="0" dirty="0"/>
              <a:t> to scientific activities, patens , develop software and lead client engagements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22384-523E-B54B-8DC0-0F7F117E39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21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something about</a:t>
            </a:r>
            <a:r>
              <a:rPr lang="en-US" baseline="0" dirty="0"/>
              <a:t> me</a:t>
            </a:r>
          </a:p>
          <a:p>
            <a:r>
              <a:rPr lang="en-US" baseline="0" dirty="0"/>
              <a:t>I spent 8 years studying at Deakin  and I currently work for IBM Research</a:t>
            </a:r>
          </a:p>
          <a:p>
            <a:r>
              <a:rPr lang="en-US" baseline="0" dirty="0"/>
              <a:t>I am a research software engineer and among things I </a:t>
            </a:r>
            <a:r>
              <a:rPr lang="en-US" baseline="0" dirty="0" err="1"/>
              <a:t>contriubte</a:t>
            </a:r>
            <a:r>
              <a:rPr lang="en-US" baseline="0" dirty="0"/>
              <a:t> to scientific activities, patens , develop software and lead client engagements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22384-523E-B54B-8DC0-0F7F117E39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39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something about</a:t>
            </a:r>
            <a:r>
              <a:rPr lang="en-US" baseline="0" dirty="0"/>
              <a:t> me</a:t>
            </a:r>
          </a:p>
          <a:p>
            <a:r>
              <a:rPr lang="en-US" baseline="0" dirty="0"/>
              <a:t>I spent 8 years studying at Deakin  and I currently work for IBM Research</a:t>
            </a:r>
          </a:p>
          <a:p>
            <a:r>
              <a:rPr lang="en-US" baseline="0" dirty="0"/>
              <a:t>I am a research software engineer and among things I </a:t>
            </a:r>
            <a:r>
              <a:rPr lang="en-US" baseline="0" dirty="0" err="1"/>
              <a:t>contriubte</a:t>
            </a:r>
            <a:r>
              <a:rPr lang="en-US" baseline="0" dirty="0"/>
              <a:t> to scientific activities, patens , develop software and lead client engagements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22384-523E-B54B-8DC0-0F7F117E39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66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something about</a:t>
            </a:r>
            <a:r>
              <a:rPr lang="en-US" baseline="0" dirty="0"/>
              <a:t> me</a:t>
            </a:r>
          </a:p>
          <a:p>
            <a:r>
              <a:rPr lang="en-US" baseline="0" dirty="0"/>
              <a:t>I spent 8 years studying at Deakin  and I currently work for IBM Research</a:t>
            </a:r>
          </a:p>
          <a:p>
            <a:r>
              <a:rPr lang="en-US" baseline="0" dirty="0"/>
              <a:t>I am a research software engineer and among things I </a:t>
            </a:r>
            <a:r>
              <a:rPr lang="en-US" baseline="0" dirty="0" err="1"/>
              <a:t>contriubte</a:t>
            </a:r>
            <a:r>
              <a:rPr lang="en-US" baseline="0" dirty="0"/>
              <a:t> to scientific activities, patens , develop software and lead client engagements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22384-523E-B54B-8DC0-0F7F117E39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73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use block chain </a:t>
            </a:r>
          </a:p>
          <a:p>
            <a:r>
              <a:rPr lang="en-US" dirty="0"/>
              <a:t>To redefine</a:t>
            </a:r>
            <a:r>
              <a:rPr lang="en-US" baseline="0" dirty="0"/>
              <a:t> trust</a:t>
            </a:r>
          </a:p>
          <a:p>
            <a:r>
              <a:rPr lang="en-US" baseline="0" dirty="0"/>
              <a:t>In order to empower people</a:t>
            </a:r>
          </a:p>
          <a:p>
            <a:r>
              <a:rPr lang="en-US" baseline="0" dirty="0"/>
              <a:t>To reinvent economies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22384-523E-B54B-8DC0-0F7F117E39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54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This</a:t>
            </a:r>
            <a:r>
              <a:rPr lang="en-US" baseline="0" dirty="0"/>
              <a:t> is my current research focus, both scientifically and also from an industry </a:t>
            </a:r>
            <a:r>
              <a:rPr lang="en-US" baseline="0" dirty="0" err="1"/>
              <a:t>persespecitve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22384-523E-B54B-8DC0-0F7F117E39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6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This</a:t>
            </a:r>
            <a:r>
              <a:rPr lang="en-US" baseline="0" dirty="0"/>
              <a:t> is my current research focus, both scientifically and also from an industry </a:t>
            </a:r>
            <a:r>
              <a:rPr lang="en-US" baseline="0" dirty="0" err="1"/>
              <a:t>persespecitve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22384-523E-B54B-8DC0-0F7F117E39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21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use block chain </a:t>
            </a:r>
          </a:p>
          <a:p>
            <a:r>
              <a:rPr lang="en-US" dirty="0"/>
              <a:t>To redefine</a:t>
            </a:r>
            <a:r>
              <a:rPr lang="en-US" baseline="0" dirty="0"/>
              <a:t> trust</a:t>
            </a:r>
          </a:p>
          <a:p>
            <a:r>
              <a:rPr lang="en-US" baseline="0" dirty="0"/>
              <a:t>In order to empower people</a:t>
            </a:r>
          </a:p>
          <a:p>
            <a:r>
              <a:rPr lang="en-US" baseline="0" dirty="0"/>
              <a:t>To reinvent economies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22384-523E-B54B-8DC0-0F7F117E39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00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use block chain </a:t>
            </a:r>
          </a:p>
          <a:p>
            <a:r>
              <a:rPr lang="en-US" dirty="0"/>
              <a:t>To redefine</a:t>
            </a:r>
            <a:r>
              <a:rPr lang="en-US" baseline="0" dirty="0"/>
              <a:t> trust</a:t>
            </a:r>
          </a:p>
          <a:p>
            <a:r>
              <a:rPr lang="en-US" baseline="0" dirty="0"/>
              <a:t>In order to empower people</a:t>
            </a:r>
          </a:p>
          <a:p>
            <a:r>
              <a:rPr lang="en-US" baseline="0" dirty="0"/>
              <a:t>To reinvent economies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22384-523E-B54B-8DC0-0F7F117E39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52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something about</a:t>
            </a:r>
            <a:r>
              <a:rPr lang="en-US" baseline="0" dirty="0"/>
              <a:t> me</a:t>
            </a:r>
          </a:p>
          <a:p>
            <a:r>
              <a:rPr lang="en-US" baseline="0" dirty="0"/>
              <a:t>I spent 8 years studying at Deakin  and I currently work for IBM Research</a:t>
            </a:r>
          </a:p>
          <a:p>
            <a:r>
              <a:rPr lang="en-US" baseline="0" dirty="0"/>
              <a:t>I am a research software engineer and among things I </a:t>
            </a:r>
            <a:r>
              <a:rPr lang="en-US" baseline="0" dirty="0" err="1"/>
              <a:t>contriubte</a:t>
            </a:r>
            <a:r>
              <a:rPr lang="en-US" baseline="0" dirty="0"/>
              <a:t> to scientific activities, patens , develop software and lead client engagements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22384-523E-B54B-8DC0-0F7F117E39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995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something about</a:t>
            </a:r>
            <a:r>
              <a:rPr lang="en-US" baseline="0" dirty="0"/>
              <a:t> me</a:t>
            </a:r>
          </a:p>
          <a:p>
            <a:r>
              <a:rPr lang="en-US" baseline="0" dirty="0"/>
              <a:t>I spent 8 years studying at Deakin  and I currently work for IBM Research</a:t>
            </a:r>
          </a:p>
          <a:p>
            <a:r>
              <a:rPr lang="en-US" baseline="0" dirty="0"/>
              <a:t>I am a research software engineer and among things I </a:t>
            </a:r>
            <a:r>
              <a:rPr lang="en-US" baseline="0" dirty="0" err="1"/>
              <a:t>contriubte</a:t>
            </a:r>
            <a:r>
              <a:rPr lang="en-US" baseline="0" dirty="0"/>
              <a:t> to scientific activities, patens , develop software and lead client engagements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22384-523E-B54B-8DC0-0F7F117E39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19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something about</a:t>
            </a:r>
            <a:r>
              <a:rPr lang="en-US" baseline="0" dirty="0"/>
              <a:t> me</a:t>
            </a:r>
          </a:p>
          <a:p>
            <a:r>
              <a:rPr lang="en-US" baseline="0" dirty="0"/>
              <a:t>I spent 8 years studying at Deakin  and I currently work for IBM Research</a:t>
            </a:r>
          </a:p>
          <a:p>
            <a:r>
              <a:rPr lang="en-US" baseline="0" dirty="0"/>
              <a:t>I am a research software engineer and among things I </a:t>
            </a:r>
            <a:r>
              <a:rPr lang="en-US" baseline="0" dirty="0" err="1"/>
              <a:t>contriubte</a:t>
            </a:r>
            <a:r>
              <a:rPr lang="en-US" baseline="0" dirty="0"/>
              <a:t> to scientific activities, patens , develop software and lead client engagements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22384-523E-B54B-8DC0-0F7F117E39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00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something about</a:t>
            </a:r>
            <a:r>
              <a:rPr lang="en-US" baseline="0" dirty="0"/>
              <a:t> me</a:t>
            </a:r>
          </a:p>
          <a:p>
            <a:r>
              <a:rPr lang="en-US" baseline="0" dirty="0"/>
              <a:t>I spent 8 years studying at Deakin  and I currently work for IBM Research</a:t>
            </a:r>
          </a:p>
          <a:p>
            <a:r>
              <a:rPr lang="en-US" baseline="0" dirty="0"/>
              <a:t>I am a research software engineer and among things I </a:t>
            </a:r>
            <a:r>
              <a:rPr lang="en-US" baseline="0" dirty="0" err="1"/>
              <a:t>contriubte</a:t>
            </a:r>
            <a:r>
              <a:rPr lang="en-US" baseline="0" dirty="0"/>
              <a:t> to scientific activities, patens , develop software and lead client engagements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22384-523E-B54B-8DC0-0F7F117E39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52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use block chain </a:t>
            </a:r>
          </a:p>
          <a:p>
            <a:r>
              <a:rPr lang="en-US" dirty="0"/>
              <a:t>To redefine</a:t>
            </a:r>
            <a:r>
              <a:rPr lang="en-US" baseline="0" dirty="0"/>
              <a:t> trust</a:t>
            </a:r>
          </a:p>
          <a:p>
            <a:r>
              <a:rPr lang="en-US" baseline="0" dirty="0"/>
              <a:t>In order to empower people</a:t>
            </a:r>
          </a:p>
          <a:p>
            <a:r>
              <a:rPr lang="en-US" baseline="0" dirty="0"/>
              <a:t>To reinvent economies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22384-523E-B54B-8DC0-0F7F117E39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43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use block chain </a:t>
            </a:r>
          </a:p>
          <a:p>
            <a:r>
              <a:rPr lang="en-US" dirty="0"/>
              <a:t>To redefine</a:t>
            </a:r>
            <a:r>
              <a:rPr lang="en-US" baseline="0" dirty="0"/>
              <a:t> trust</a:t>
            </a:r>
          </a:p>
          <a:p>
            <a:r>
              <a:rPr lang="en-US" baseline="0" dirty="0"/>
              <a:t>In order to empower people</a:t>
            </a:r>
          </a:p>
          <a:p>
            <a:r>
              <a:rPr lang="en-US" baseline="0" dirty="0"/>
              <a:t>To reinvent economies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22384-523E-B54B-8DC0-0F7F117E39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88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3DAC2-6C74-B740-B7E1-6122037D6E09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B509-2AE8-694A-B9B8-1A27665A3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49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3DAC2-6C74-B740-B7E1-6122037D6E09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B509-2AE8-694A-B9B8-1A27665A3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60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3DAC2-6C74-B740-B7E1-6122037D6E09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B509-2AE8-694A-B9B8-1A27665A3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07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3DAC2-6C74-B740-B7E1-6122037D6E09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B509-2AE8-694A-B9B8-1A27665A3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01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3DAC2-6C74-B740-B7E1-6122037D6E09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B509-2AE8-694A-B9B8-1A27665A3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0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3DAC2-6C74-B740-B7E1-6122037D6E09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B509-2AE8-694A-B9B8-1A27665A3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76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ud Computing Finger.jpg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8" t="392" r="11435" b="-392"/>
          <a:stretch/>
        </p:blipFill>
        <p:spPr>
          <a:xfrm>
            <a:off x="0" y="3159"/>
            <a:ext cx="12192000" cy="69661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B93B5F-108F-8D41-92B8-A8C90CB8D3CA}"/>
              </a:ext>
            </a:extLst>
          </p:cNvPr>
          <p:cNvSpPr/>
          <p:nvPr userDrawn="1"/>
        </p:nvSpPr>
        <p:spPr>
          <a:xfrm>
            <a:off x="0" y="-1"/>
            <a:ext cx="12192002" cy="6969269"/>
          </a:xfrm>
          <a:prstGeom prst="rect">
            <a:avLst/>
          </a:prstGeom>
          <a:solidFill>
            <a:schemeClr val="tx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442153"/>
            <a:ext cx="12192000" cy="1470025"/>
          </a:xfrm>
          <a:solidFill>
            <a:srgbClr val="5E5E5E">
              <a:alpha val="40000"/>
            </a:srgbClr>
          </a:solidFill>
          <a:ln>
            <a:noFill/>
          </a:ln>
        </p:spPr>
        <p:txBody>
          <a:bodyPr>
            <a:normAutofit/>
          </a:bodyPr>
          <a:lstStyle>
            <a:lvl1pPr>
              <a:defRPr sz="3600" b="1" baseline="0">
                <a:solidFill>
                  <a:srgbClr val="F49019"/>
                </a:solidFill>
                <a:latin typeface="IBM Plex Sans" panose="020B0503050000000000" pitchFamily="34" charset="77"/>
                <a:cs typeface="IBM Plex Sans" panose="020B0503050000000000" pitchFamily="34" charset="77"/>
              </a:defRPr>
            </a:lvl1pPr>
          </a:lstStyle>
          <a:p>
            <a:r>
              <a:rPr lang="en-AU" dirty="0"/>
              <a:t>Cloud Computing</a:t>
            </a:r>
            <a:br>
              <a:rPr lang="en-AU" dirty="0"/>
            </a:br>
            <a:r>
              <a:rPr lang="en-AU" dirty="0"/>
              <a:t>Application Design and Development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100108"/>
            <a:ext cx="12192000" cy="1077383"/>
          </a:xfrm>
          <a:solidFill>
            <a:srgbClr val="FFFFFF">
              <a:alpha val="30000"/>
            </a:srgbClr>
          </a:solidFill>
        </p:spPr>
        <p:txBody>
          <a:bodyPr/>
          <a:lstStyle>
            <a:lvl1pPr marL="0" indent="0" algn="ctr">
              <a:buNone/>
              <a:defRPr lang="en-AU" sz="3200" kern="1200" baseline="0">
                <a:solidFill>
                  <a:schemeClr val="bg1"/>
                </a:solidFill>
                <a:latin typeface="IBM Plex Sans" panose="020B0503050000000000" pitchFamily="34" charset="77"/>
                <a:ea typeface="+mj-ea"/>
                <a:cs typeface="IBM Plex Sans" panose="020B0503050000000000" pitchFamily="34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0A7EC1-DA74-C642-A047-4E863ED06FE2}" type="datetime1">
              <a:rPr lang="en-US" smtClean="0"/>
              <a:pPr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A389-EB18-824A-A5ED-72ACC9A7FB5D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5869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3DAC2-6C74-B740-B7E1-6122037D6E09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B509-2AE8-694A-B9B8-1A27665A3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15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3DAC2-6C74-B740-B7E1-6122037D6E09}" type="datetimeFigureOut">
              <a:rPr lang="en-US" smtClean="0"/>
              <a:t>3/15/18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B509-2AE8-694A-B9B8-1A27665A3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67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3DAC2-6C74-B740-B7E1-6122037D6E09}" type="datetimeFigureOut">
              <a:rPr lang="en-US" smtClean="0"/>
              <a:t>3/15/18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B509-2AE8-694A-B9B8-1A27665A3D3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82CCDA-63BA-804A-A3C7-1CCDB802A8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97427" y="5235284"/>
            <a:ext cx="2654300" cy="176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00052B-E62B-9E40-8C36-D611A7A0A6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35018" y="5931646"/>
            <a:ext cx="26543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16599E-A3BE-684D-9AAE-3A749DEE0D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83272" y="-78148"/>
            <a:ext cx="2654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D238B63-2726-9345-AB21-4FC99360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93C03B-1266-044B-BA57-790DEA4C2B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5314" y="1674813"/>
            <a:ext cx="10515600" cy="4332287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9995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3DAC2-6C74-B740-B7E1-6122037D6E09}" type="datetimeFigureOut">
              <a:rPr lang="en-US" smtClean="0"/>
              <a:t>3/15/18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B509-2AE8-694A-B9B8-1A27665A3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3DAC2-6C74-B740-B7E1-6122037D6E09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B509-2AE8-694A-B9B8-1A27665A3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91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3DAC2-6C74-B740-B7E1-6122037D6E09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1B509-2AE8-694A-B9B8-1A27665A3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82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49019"/>
          </a:solidFill>
          <a:latin typeface="IBM Plex Sans" panose="020B0503050000000000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20000"/>
            <a:lumOff val="80000"/>
          </a:schemeClr>
        </a:buClr>
        <a:buFont typeface="AppleColorEmoji" pitchFamily="2" charset="0"/>
        <a:buChar char="☁️"/>
        <a:defRPr sz="4800" b="1" kern="1200">
          <a:solidFill>
            <a:srgbClr val="5E5E5E"/>
          </a:solidFill>
          <a:latin typeface="IBM Plex Sans" panose="020B0503050000000000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20000"/>
            <a:lumOff val="80000"/>
          </a:schemeClr>
        </a:buClr>
        <a:buFont typeface="AppleColorEmoji" pitchFamily="2" charset="0"/>
        <a:buChar char="☁️"/>
        <a:defRPr sz="2400" kern="1200">
          <a:solidFill>
            <a:schemeClr val="tx1"/>
          </a:solidFill>
          <a:latin typeface="IBM Plex Sans" panose="020B0503050000000000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20000"/>
            <a:lumOff val="80000"/>
          </a:schemeClr>
        </a:buClr>
        <a:buFont typeface="AppleColorEmoji" pitchFamily="2" charset="0"/>
        <a:buChar char="☁️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20000"/>
            <a:lumOff val="80000"/>
          </a:schemeClr>
        </a:buClr>
        <a:buFont typeface="AppleColorEmoji" pitchFamily="2" charset="0"/>
        <a:buChar char="☁️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20000"/>
            <a:lumOff val="80000"/>
          </a:schemeClr>
        </a:buClr>
        <a:buFont typeface="AppleColorEmoji" pitchFamily="2" charset="0"/>
        <a:buChar char="☁️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9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77970" y="2241170"/>
            <a:ext cx="13142156" cy="1097334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Service Oriented All Around Us</a:t>
            </a:r>
            <a:endParaRPr lang="en-US" sz="5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2606" y="996699"/>
            <a:ext cx="8564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Service Oriented Architecture</a:t>
            </a:r>
            <a:endParaRPr lang="en-US" sz="5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334A75-3321-F44C-B12B-96E584A4E419}"/>
              </a:ext>
            </a:extLst>
          </p:cNvPr>
          <p:cNvSpPr txBox="1">
            <a:spLocks/>
          </p:cNvSpPr>
          <p:nvPr/>
        </p:nvSpPr>
        <p:spPr>
          <a:xfrm>
            <a:off x="6503670" y="5760666"/>
            <a:ext cx="5772158" cy="10973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Dr. </a:t>
            </a:r>
            <a:r>
              <a:rPr lang="en-US" sz="28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Alessio</a:t>
            </a:r>
            <a:r>
              <a:rPr lang="en-US" sz="28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Bonti</a:t>
            </a:r>
            <a:endParaRPr lang="en-US" sz="28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E35822-8674-8642-A478-5BC6DFA60919}"/>
              </a:ext>
            </a:extLst>
          </p:cNvPr>
          <p:cNvSpPr txBox="1">
            <a:spLocks/>
          </p:cNvSpPr>
          <p:nvPr/>
        </p:nvSpPr>
        <p:spPr>
          <a:xfrm>
            <a:off x="5078730" y="2789837"/>
            <a:ext cx="5772158" cy="10973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Lecture 2</a:t>
            </a:r>
          </a:p>
        </p:txBody>
      </p:sp>
    </p:spTree>
    <p:extLst>
      <p:ext uri="{BB962C8B-B14F-4D97-AF65-F5344CB8AC3E}">
        <p14:creationId xmlns:p14="http://schemas.microsoft.com/office/powerpoint/2010/main" val="195892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2"/>
    </mc:Choice>
    <mc:Fallback xmlns="">
      <p:transition spd="slow" advTm="90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464" y="0"/>
            <a:ext cx="12192000" cy="6858000"/>
          </a:xfrm>
          <a:prstGeom prst="rect">
            <a:avLst/>
          </a:prstGeom>
          <a:solidFill>
            <a:schemeClr val="tx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477273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49019"/>
                </a:solidFill>
                <a:latin typeface="IBM Plex Sans" charset="0"/>
                <a:ea typeface="IBM Plex Sans" charset="0"/>
                <a:cs typeface="IBM Plex Sans" charset="0"/>
              </a:rPr>
              <a:t>Service orientation is a design paradigm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E9380B-14CB-A740-BE4E-AA9A33CE5208}"/>
              </a:ext>
            </a:extLst>
          </p:cNvPr>
          <p:cNvSpPr txBox="1">
            <a:spLocks/>
          </p:cNvSpPr>
          <p:nvPr/>
        </p:nvSpPr>
        <p:spPr>
          <a:xfrm>
            <a:off x="166254" y="1675114"/>
            <a:ext cx="11859491" cy="38112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/>
              <a:buNone/>
            </a:pPr>
            <a:r>
              <a:rPr lang="en-US" sz="4000" i="1" dirty="0">
                <a:solidFill>
                  <a:schemeClr val="bg1"/>
                </a:solidFill>
                <a:latin typeface="IBM Plex Sans" panose="020B0503050000000000" pitchFamily="34" charset="77"/>
                <a:cs typeface="Abadi MT Condensed Light"/>
              </a:rPr>
              <a:t>Intended for the creation of solution logic units.</a:t>
            </a:r>
          </a:p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4000" b="1" i="1" dirty="0">
                <a:solidFill>
                  <a:schemeClr val="bg1"/>
                </a:solidFill>
                <a:latin typeface="IBM Plex Sans" panose="020B0503050000000000" pitchFamily="34" charset="77"/>
              </a:rPr>
              <a:t>	Individually shaped for reutilization.</a:t>
            </a:r>
          </a:p>
          <a:p>
            <a:pPr marL="0" indent="0">
              <a:spcBef>
                <a:spcPts val="600"/>
              </a:spcBef>
              <a:buFont typeface="Arial"/>
              <a:buNone/>
            </a:pPr>
            <a:endParaRPr lang="en-US" sz="4000" i="1" dirty="0">
              <a:solidFill>
                <a:schemeClr val="bg1"/>
              </a:solidFill>
              <a:latin typeface="IBM Plex Sans" panose="020B0503050000000000" pitchFamily="34" charset="77"/>
            </a:endParaRPr>
          </a:p>
          <a:p>
            <a:pPr marL="0" indent="0">
              <a:spcBef>
                <a:spcPts val="600"/>
              </a:spcBef>
              <a:buFont typeface="Arial"/>
              <a:buNone/>
            </a:pPr>
            <a:r>
              <a:rPr lang="en-US" sz="4000" i="1" dirty="0">
                <a:solidFill>
                  <a:schemeClr val="bg1"/>
                </a:solidFill>
                <a:latin typeface="IBM Plex Sans" panose="020B0503050000000000" pitchFamily="34" charset="77"/>
              </a:rPr>
              <a:t>Solution Logic is designed in accordance with service orientation.</a:t>
            </a:r>
          </a:p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4000" i="1" dirty="0">
                <a:solidFill>
                  <a:schemeClr val="bg1"/>
                </a:solidFill>
                <a:latin typeface="IBM Plex Sans" panose="020B0503050000000000" pitchFamily="34" charset="77"/>
              </a:rPr>
              <a:t>	</a:t>
            </a:r>
            <a:r>
              <a:rPr lang="en-US" sz="4000" b="1" i="1" dirty="0">
                <a:solidFill>
                  <a:schemeClr val="bg1"/>
                </a:solidFill>
                <a:latin typeface="IBM Plex Sans" panose="020B0503050000000000" pitchFamily="34" charset="77"/>
              </a:rPr>
              <a:t>Units of service orientated logic are called services</a:t>
            </a:r>
            <a:endParaRPr lang="en-US" sz="4000" b="1" dirty="0">
              <a:latin typeface="IBM Plex Sans" panose="020B050305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228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"/>
    </mc:Choice>
    <mc:Fallback xmlns="">
      <p:transition spd="slow" advTm="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464" y="0"/>
            <a:ext cx="12192000" cy="6858000"/>
          </a:xfrm>
          <a:prstGeom prst="rect">
            <a:avLst/>
          </a:prstGeom>
          <a:solidFill>
            <a:schemeClr val="tx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477273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49019"/>
                </a:solidFill>
                <a:latin typeface="IBM Plex Sans" charset="0"/>
                <a:ea typeface="IBM Plex Sans" charset="0"/>
                <a:cs typeface="IBM Plex Sans" charset="0"/>
              </a:rPr>
              <a:t>Fundamental Characteristics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E9380B-14CB-A740-BE4E-AA9A33CE5208}"/>
              </a:ext>
            </a:extLst>
          </p:cNvPr>
          <p:cNvSpPr txBox="1">
            <a:spLocks/>
          </p:cNvSpPr>
          <p:nvPr/>
        </p:nvSpPr>
        <p:spPr>
          <a:xfrm>
            <a:off x="-3464" y="1675114"/>
            <a:ext cx="12198928" cy="5182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/>
              <a:buNone/>
            </a:pPr>
            <a:r>
              <a:rPr lang="en-US" sz="4000" i="1" dirty="0">
                <a:solidFill>
                  <a:schemeClr val="bg1"/>
                </a:solidFill>
                <a:latin typeface="IBM Plex Sans" panose="020B0503050000000000" pitchFamily="34" charset="77"/>
                <a:cs typeface="Abadi MT Condensed Light"/>
              </a:rPr>
              <a:t>Business Driven</a:t>
            </a:r>
          </a:p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4000" b="1" i="1" dirty="0">
                <a:solidFill>
                  <a:schemeClr val="bg1"/>
                </a:solidFill>
                <a:latin typeface="IBM Plex Sans" panose="020B0503050000000000" pitchFamily="34" charset="77"/>
              </a:rPr>
              <a:t>The technology should always reflect the business, it was born to be part of it, therefore it needs continuous evolution</a:t>
            </a:r>
          </a:p>
          <a:p>
            <a:pPr marL="0" indent="0">
              <a:spcBef>
                <a:spcPts val="600"/>
              </a:spcBef>
              <a:buFont typeface="Arial"/>
              <a:buNone/>
            </a:pPr>
            <a:endParaRPr lang="en-US" sz="4000" i="1" dirty="0">
              <a:solidFill>
                <a:schemeClr val="bg1"/>
              </a:solidFill>
              <a:latin typeface="IBM Plex Sans" panose="020B0503050000000000" pitchFamily="34" charset="77"/>
            </a:endParaRPr>
          </a:p>
          <a:p>
            <a:pPr marL="0" indent="0">
              <a:spcBef>
                <a:spcPts val="600"/>
              </a:spcBef>
              <a:buFont typeface="Arial"/>
              <a:buNone/>
            </a:pPr>
            <a:r>
              <a:rPr lang="en-US" sz="4000" i="1" dirty="0">
                <a:solidFill>
                  <a:schemeClr val="bg1"/>
                </a:solidFill>
                <a:latin typeface="IBM Plex Sans" panose="020B0503050000000000" pitchFamily="34" charset="77"/>
              </a:rPr>
              <a:t>Vendor Neutral</a:t>
            </a:r>
          </a:p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4000" i="1" dirty="0">
                <a:solidFill>
                  <a:schemeClr val="bg1"/>
                </a:solidFill>
                <a:latin typeface="IBM Plex Sans" panose="020B0503050000000000" pitchFamily="34" charset="77"/>
              </a:rPr>
              <a:t>	</a:t>
            </a:r>
            <a:r>
              <a:rPr lang="en-US" sz="4000" b="1" i="1" dirty="0">
                <a:solidFill>
                  <a:schemeClr val="bg1"/>
                </a:solidFill>
                <a:latin typeface="IBM Plex Sans" panose="020B0503050000000000" pitchFamily="34" charset="77"/>
              </a:rPr>
              <a:t>Allow the technology to be independent and ensure longevity, this will also improve interoperability</a:t>
            </a:r>
          </a:p>
          <a:p>
            <a:pPr marL="0" indent="0" algn="ctr">
              <a:spcBef>
                <a:spcPts val="600"/>
              </a:spcBef>
              <a:buFont typeface="Arial"/>
              <a:buNone/>
            </a:pPr>
            <a:endParaRPr lang="en-US" sz="4000" b="1" i="1" dirty="0">
              <a:solidFill>
                <a:schemeClr val="bg1"/>
              </a:solidFill>
              <a:latin typeface="IBM Plex Sans" panose="020B0503050000000000" pitchFamily="34" charset="77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4000" i="1" dirty="0">
                <a:solidFill>
                  <a:schemeClr val="bg1"/>
                </a:solidFill>
                <a:latin typeface="IBM Plex Sans" panose="020B0503050000000000" pitchFamily="34" charset="77"/>
              </a:rPr>
              <a:t>Enterprise Centric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AU" sz="4000" b="1" i="1" dirty="0">
                <a:solidFill>
                  <a:schemeClr val="bg1"/>
                </a:solidFill>
                <a:latin typeface="IBM Plex Sans" panose="020B0503050000000000" pitchFamily="34" charset="77"/>
              </a:rPr>
              <a:t>Supports agnostic services that are reused to participate in the automation of different business tasks and processes</a:t>
            </a:r>
          </a:p>
          <a:p>
            <a:pPr marL="0" indent="0" algn="ctr">
              <a:spcBef>
                <a:spcPts val="600"/>
              </a:spcBef>
              <a:buNone/>
            </a:pPr>
            <a:endParaRPr lang="en-AU" sz="4000" b="1" i="1" dirty="0">
              <a:solidFill>
                <a:schemeClr val="bg1"/>
              </a:solidFill>
              <a:latin typeface="IBM Plex Sans" panose="020B0503050000000000" pitchFamily="34" charset="77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4000" i="1" dirty="0">
                <a:solidFill>
                  <a:schemeClr val="bg1"/>
                </a:solidFill>
                <a:latin typeface="IBM Plex Sans" panose="020B0503050000000000" pitchFamily="34" charset="77"/>
              </a:rPr>
              <a:t>Composition Centric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sz="4000" b="1" i="1" dirty="0">
                <a:solidFill>
                  <a:schemeClr val="bg1"/>
                </a:solidFill>
                <a:latin typeface="IBM Plex Sans" panose="020B0503050000000000" pitchFamily="34" charset="77"/>
              </a:rPr>
              <a:t>Being able to easily composed into new forms</a:t>
            </a:r>
          </a:p>
          <a:p>
            <a:pPr marL="0" indent="0" algn="ctr">
              <a:spcBef>
                <a:spcPts val="600"/>
              </a:spcBef>
              <a:buNone/>
            </a:pPr>
            <a:endParaRPr lang="en-US" sz="4000" b="1" i="1" dirty="0">
              <a:solidFill>
                <a:schemeClr val="bg1"/>
              </a:solidFill>
              <a:latin typeface="IBM Plex Sans" panose="020B0503050000000000" pitchFamily="34" charset="77"/>
            </a:endParaRPr>
          </a:p>
          <a:p>
            <a:pPr marL="0" indent="0" algn="ctr">
              <a:spcBef>
                <a:spcPts val="600"/>
              </a:spcBef>
              <a:buFont typeface="Arial"/>
              <a:buNone/>
            </a:pPr>
            <a:endParaRPr lang="en-US" sz="4000" b="1" dirty="0">
              <a:latin typeface="IBM Plex Sans" panose="020B050305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2210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"/>
    </mc:Choice>
    <mc:Fallback xmlns="">
      <p:transition spd="slow" advTm="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" y="1"/>
            <a:ext cx="12192002" cy="6858000"/>
          </a:xfrm>
          <a:prstGeom prst="rect">
            <a:avLst/>
          </a:prstGeom>
          <a:solidFill>
            <a:schemeClr val="tx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60070" y="1222744"/>
            <a:ext cx="11090063" cy="5635255"/>
          </a:xfrm>
        </p:spPr>
        <p:txBody>
          <a:bodyPr>
            <a:normAutofit fontScale="62500" lnSpcReduction="20000"/>
          </a:bodyPr>
          <a:lstStyle/>
          <a:p>
            <a:r>
              <a:rPr lang="en-AU" dirty="0">
                <a:solidFill>
                  <a:schemeClr val="bg1"/>
                </a:solidFill>
              </a:rPr>
              <a:t> Loose Coupling – Services must be ‘aware’ of each other and not  dependent on each other </a:t>
            </a:r>
          </a:p>
          <a:p>
            <a:r>
              <a:rPr lang="en-AU" dirty="0">
                <a:solidFill>
                  <a:schemeClr val="bg1"/>
                </a:solidFill>
              </a:rPr>
              <a:t>Service Contract – Services must adhere to service descriptions </a:t>
            </a:r>
          </a:p>
          <a:p>
            <a:r>
              <a:rPr lang="en-AU" dirty="0">
                <a:solidFill>
                  <a:schemeClr val="bg1"/>
                </a:solidFill>
              </a:rPr>
              <a:t>Autonomy – Services must control the logic they encapsulate </a:t>
            </a:r>
          </a:p>
          <a:p>
            <a:r>
              <a:rPr lang="en-AU" dirty="0">
                <a:solidFill>
                  <a:schemeClr val="bg1"/>
                </a:solidFill>
              </a:rPr>
              <a:t>Abstraction – Services must hide the logic they implement </a:t>
            </a:r>
          </a:p>
          <a:p>
            <a:r>
              <a:rPr lang="en-AU" dirty="0">
                <a:solidFill>
                  <a:schemeClr val="bg1"/>
                </a:solidFill>
              </a:rPr>
              <a:t>Reusability – Service separation should promote reuse </a:t>
            </a:r>
          </a:p>
          <a:p>
            <a:r>
              <a:rPr lang="en-AU" dirty="0">
                <a:solidFill>
                  <a:schemeClr val="bg1"/>
                </a:solidFill>
              </a:rPr>
              <a:t>Composability – Collective services should be possible </a:t>
            </a:r>
          </a:p>
          <a:p>
            <a:r>
              <a:rPr lang="en-AU" dirty="0">
                <a:solidFill>
                  <a:schemeClr val="bg1"/>
                </a:solidFill>
              </a:rPr>
              <a:t>Statelessness – Services must minimize the retaining of information specific to an activity </a:t>
            </a:r>
          </a:p>
          <a:p>
            <a:r>
              <a:rPr lang="en-AU" dirty="0">
                <a:solidFill>
                  <a:schemeClr val="bg1"/>
                </a:solidFill>
              </a:rPr>
              <a:t>Discoverability – Services must be designed to be outwardly descriptive to allow discovery </a:t>
            </a:r>
          </a:p>
          <a:p>
            <a:pPr marL="457200" lvl="1" indent="0">
              <a:buNone/>
            </a:pPr>
            <a:endParaRPr lang="en-US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lvl="1" indent="0">
              <a:buNone/>
            </a:pPr>
            <a:endParaRPr lang="en-US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2C9FDB-CF5C-E442-A0B0-6DF9478448D7}"/>
              </a:ext>
            </a:extLst>
          </p:cNvPr>
          <p:cNvSpPr/>
          <p:nvPr/>
        </p:nvSpPr>
        <p:spPr>
          <a:xfrm>
            <a:off x="-2" y="-1"/>
            <a:ext cx="12192002" cy="1085850"/>
          </a:xfrm>
          <a:prstGeom prst="rect">
            <a:avLst/>
          </a:prstGeom>
          <a:solidFill>
            <a:schemeClr val="tx1">
              <a:lumMod val="75000"/>
              <a:lumOff val="2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5181" y="13904"/>
            <a:ext cx="11717080" cy="10719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49019"/>
                </a:solidFill>
                <a:latin typeface="IBM Plex Sans" charset="0"/>
                <a:ea typeface="IBM Plex Sans" charset="0"/>
                <a:cs typeface="IBM Plex Sans" charset="0"/>
              </a:rPr>
              <a:t>Principles – Wrap up</a:t>
            </a:r>
          </a:p>
        </p:txBody>
      </p:sp>
    </p:spTree>
    <p:extLst>
      <p:ext uri="{BB962C8B-B14F-4D97-AF65-F5344CB8AC3E}">
        <p14:creationId xmlns:p14="http://schemas.microsoft.com/office/powerpoint/2010/main" val="172930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"/>
    </mc:Choice>
    <mc:Fallback xmlns="">
      <p:transition spd="slow" advTm="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464" y="0"/>
            <a:ext cx="12192000" cy="6858000"/>
          </a:xfrm>
          <a:prstGeom prst="rect">
            <a:avLst/>
          </a:prstGeom>
          <a:solidFill>
            <a:schemeClr val="tx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477273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49019"/>
                </a:solidFill>
                <a:latin typeface="IBM Plex Sans" charset="0"/>
                <a:ea typeface="IBM Plex Sans" charset="0"/>
                <a:cs typeface="IBM Plex Sans" charset="0"/>
              </a:rPr>
              <a:t>Strategic Goals and Benefits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E9380B-14CB-A740-BE4E-AA9A33CE5208}"/>
              </a:ext>
            </a:extLst>
          </p:cNvPr>
          <p:cNvSpPr txBox="1">
            <a:spLocks/>
          </p:cNvSpPr>
          <p:nvPr/>
        </p:nvSpPr>
        <p:spPr>
          <a:xfrm>
            <a:off x="7488843" y="1802836"/>
            <a:ext cx="4436459" cy="5055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4000" b="1" i="1" dirty="0">
                <a:solidFill>
                  <a:schemeClr val="bg1"/>
                </a:solidFill>
                <a:latin typeface="IBM Plex Sans" panose="020B0503050000000000" pitchFamily="34" charset="77"/>
              </a:rPr>
              <a:t>Here are seven main goals, the strategic benefits are direct results of the first four being achieved</a:t>
            </a:r>
          </a:p>
          <a:p>
            <a:pPr marL="0" indent="0">
              <a:spcBef>
                <a:spcPts val="600"/>
              </a:spcBef>
              <a:buFont typeface="Arial"/>
              <a:buNone/>
            </a:pPr>
            <a:endParaRPr lang="en-US" sz="4000" i="1" dirty="0">
              <a:solidFill>
                <a:schemeClr val="bg1"/>
              </a:solidFill>
              <a:latin typeface="IBM Plex Sans" panose="020B0503050000000000" pitchFamily="34" charset="77"/>
            </a:endParaRPr>
          </a:p>
          <a:p>
            <a:pPr marL="0" indent="0" algn="ctr">
              <a:spcBef>
                <a:spcPts val="600"/>
              </a:spcBef>
              <a:buNone/>
            </a:pPr>
            <a:endParaRPr lang="en-US" sz="4000" b="1" i="1" dirty="0">
              <a:solidFill>
                <a:schemeClr val="bg1"/>
              </a:solidFill>
              <a:latin typeface="IBM Plex Sans" panose="020B0503050000000000" pitchFamily="34" charset="77"/>
            </a:endParaRPr>
          </a:p>
          <a:p>
            <a:pPr marL="0" indent="0" algn="ctr">
              <a:spcBef>
                <a:spcPts val="600"/>
              </a:spcBef>
              <a:buFont typeface="Arial"/>
              <a:buNone/>
            </a:pPr>
            <a:endParaRPr lang="en-US" sz="4000" b="1" dirty="0">
              <a:latin typeface="IBM Plex Sans" panose="020B0503050000000000" pitchFamily="34" charset="77"/>
            </a:endParaRPr>
          </a:p>
        </p:txBody>
      </p:sp>
      <p:pic>
        <p:nvPicPr>
          <p:cNvPr id="1025" name="Picture 1" descr="page17image3144">
            <a:extLst>
              <a:ext uri="{FF2B5EF4-FFF2-40B4-BE49-F238E27FC236}">
                <a16:creationId xmlns:a16="http://schemas.microsoft.com/office/drawing/2014/main" id="{F8749265-7E40-D14C-9DA3-D6FFBFB3A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62" y="1802836"/>
            <a:ext cx="7218681" cy="444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1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"/>
    </mc:Choice>
    <mc:Fallback xmlns="">
      <p:transition spd="slow" advTm="50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18image3568">
            <a:extLst>
              <a:ext uri="{FF2B5EF4-FFF2-40B4-BE49-F238E27FC236}">
                <a16:creationId xmlns:a16="http://schemas.microsoft.com/office/drawing/2014/main" id="{5103D316-0AEE-4749-B038-37C3464F3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692" y="1689261"/>
            <a:ext cx="5450998" cy="44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36518" y="-31094"/>
            <a:ext cx="10955482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5E5E5E"/>
                </a:solidFill>
                <a:latin typeface="IBM Plex Sans" charset="0"/>
                <a:ea typeface="IBM Plex Sans" charset="0"/>
                <a:cs typeface="IBM Plex Sans" charset="0"/>
              </a:rPr>
              <a:t>Intrinsic Operability</a:t>
            </a:r>
            <a:endParaRPr lang="en-US" sz="5400" b="1" dirty="0">
              <a:solidFill>
                <a:srgbClr val="5E5E5E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BF238D-4CEB-DD46-9649-7750327FF13A}"/>
              </a:ext>
            </a:extLst>
          </p:cNvPr>
          <p:cNvSpPr/>
          <p:nvPr/>
        </p:nvSpPr>
        <p:spPr>
          <a:xfrm>
            <a:off x="1" y="0"/>
            <a:ext cx="1236518" cy="685800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98D0F2F-820B-3D49-8498-31951114CFA5}"/>
              </a:ext>
            </a:extLst>
          </p:cNvPr>
          <p:cNvSpPr txBox="1">
            <a:spLocks/>
          </p:cNvSpPr>
          <p:nvPr/>
        </p:nvSpPr>
        <p:spPr>
          <a:xfrm>
            <a:off x="-86172" y="1527203"/>
            <a:ext cx="14452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600" dirty="0">
              <a:solidFill>
                <a:srgbClr val="F49019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723CD-515A-104B-9D4D-F82D51BA02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97427" y="5235284"/>
            <a:ext cx="2654300" cy="1765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BBC71DA-B6D5-3142-995C-A64F5BD84E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35018" y="5931646"/>
            <a:ext cx="2654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BA1D3B-71B2-BE4A-A6B6-6E7486F4A3A7}"/>
              </a:ext>
            </a:extLst>
          </p:cNvPr>
          <p:cNvSpPr txBox="1"/>
          <p:nvPr/>
        </p:nvSpPr>
        <p:spPr>
          <a:xfrm>
            <a:off x="7204364" y="1294469"/>
            <a:ext cx="4987636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AU" sz="2400" dirty="0">
                <a:latin typeface="IBM Plex Sans" panose="020B0503050000000000" pitchFamily="34" charset="77"/>
              </a:rPr>
              <a:t>Services are designed to be intrinsically interoperable regardless of when and for which purpose they are delivered. </a:t>
            </a:r>
          </a:p>
          <a:p>
            <a:pPr>
              <a:spcBef>
                <a:spcPts val="600"/>
              </a:spcBef>
            </a:pPr>
            <a:r>
              <a:rPr lang="en-AU" sz="2400" dirty="0">
                <a:latin typeface="IBM Plex Sans" panose="020B0503050000000000" pitchFamily="34" charset="77"/>
              </a:rPr>
              <a:t>In this example, the intrinsic interoperability of the Invoice and Timesheet services delivered by Project Teams A and B allow them to be combined into a new service composition by Project Team C. </a:t>
            </a:r>
            <a:endParaRPr lang="en-AU" sz="2800" dirty="0">
              <a:latin typeface="IBM Plex Sans" panose="020B0503050000000000" pitchFamily="34" charset="77"/>
            </a:endParaRPr>
          </a:p>
          <a:p>
            <a:pPr>
              <a:spcBef>
                <a:spcPts val="600"/>
              </a:spcBef>
            </a:pPr>
            <a:endParaRPr lang="en-US" sz="2800" i="1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000000000" pitchFamily="34" charset="77"/>
              <a:cs typeface="Abadi MT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57491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"/>
    </mc:Choice>
    <mc:Fallback xmlns="">
      <p:transition spd="slow" advTm="31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page19image3704">
            <a:extLst>
              <a:ext uri="{FF2B5EF4-FFF2-40B4-BE49-F238E27FC236}">
                <a16:creationId xmlns:a16="http://schemas.microsoft.com/office/drawing/2014/main" id="{0E408236-981E-584D-9818-230C6D6E3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643" y="1115279"/>
            <a:ext cx="3223351" cy="569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36518" y="-31094"/>
            <a:ext cx="10955482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5E5E5E"/>
                </a:solidFill>
                <a:latin typeface="IBM Plex Sans" charset="0"/>
                <a:ea typeface="IBM Plex Sans" charset="0"/>
                <a:cs typeface="IBM Plex Sans" charset="0"/>
              </a:rPr>
              <a:t>Increased Federation</a:t>
            </a:r>
            <a:endParaRPr lang="en-US" sz="5400" b="1" dirty="0">
              <a:solidFill>
                <a:srgbClr val="5E5E5E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BF238D-4CEB-DD46-9649-7750327FF13A}"/>
              </a:ext>
            </a:extLst>
          </p:cNvPr>
          <p:cNvSpPr/>
          <p:nvPr/>
        </p:nvSpPr>
        <p:spPr>
          <a:xfrm>
            <a:off x="1" y="0"/>
            <a:ext cx="1236518" cy="685800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98D0F2F-820B-3D49-8498-31951114CFA5}"/>
              </a:ext>
            </a:extLst>
          </p:cNvPr>
          <p:cNvSpPr txBox="1">
            <a:spLocks/>
          </p:cNvSpPr>
          <p:nvPr/>
        </p:nvSpPr>
        <p:spPr>
          <a:xfrm>
            <a:off x="-86172" y="1527203"/>
            <a:ext cx="14452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600" dirty="0">
              <a:solidFill>
                <a:srgbClr val="F49019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723CD-515A-104B-9D4D-F82D51BA02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97427" y="5235284"/>
            <a:ext cx="2654300" cy="1765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BBC71DA-B6D5-3142-995C-A64F5BD84E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35018" y="5931646"/>
            <a:ext cx="2654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BA1D3B-71B2-BE4A-A6B6-6E7486F4A3A7}"/>
              </a:ext>
            </a:extLst>
          </p:cNvPr>
          <p:cNvSpPr txBox="1"/>
          <p:nvPr/>
        </p:nvSpPr>
        <p:spPr>
          <a:xfrm>
            <a:off x="6330442" y="1294469"/>
            <a:ext cx="5861558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IBM Plex Sans" panose="020B0503050000000000" pitchFamily="34" charset="77"/>
              </a:rPr>
              <a:t>Federated IT environment: </a:t>
            </a:r>
            <a:r>
              <a:rPr lang="en-AU" sz="2400" dirty="0">
                <a:latin typeface="IBM Plex Sans" panose="020B0503050000000000" pitchFamily="34" charset="77"/>
              </a:rPr>
              <a:t>Resources and applications are united while maintaining their </a:t>
            </a:r>
            <a:r>
              <a:rPr lang="en-AU" sz="2400" b="1" dirty="0">
                <a:latin typeface="IBM Plex Sans" panose="020B0503050000000000" pitchFamily="34" charset="77"/>
              </a:rPr>
              <a:t>individual autonomy </a:t>
            </a:r>
            <a:endParaRPr lang="en-AU" sz="3200" b="1" dirty="0">
              <a:latin typeface="IBM Plex Sans" panose="020B0503050000000000" pitchFamily="34" charset="77"/>
            </a:endParaRPr>
          </a:p>
          <a:p>
            <a:pPr>
              <a:spcBef>
                <a:spcPts val="600"/>
              </a:spcBef>
            </a:pPr>
            <a:r>
              <a:rPr lang="en-AU" sz="2400" dirty="0">
                <a:latin typeface="IBM Plex Sans" panose="020B0503050000000000" pitchFamily="34" charset="77"/>
              </a:rPr>
              <a:t>SOA increases federation through standardized and </a:t>
            </a:r>
            <a:r>
              <a:rPr lang="en-AU" sz="2400" b="1" dirty="0" err="1">
                <a:latin typeface="IBM Plex Sans" panose="020B0503050000000000" pitchFamily="34" charset="77"/>
              </a:rPr>
              <a:t>composable</a:t>
            </a:r>
            <a:r>
              <a:rPr lang="en-AU" sz="2400" dirty="0">
                <a:latin typeface="IBM Plex Sans" panose="020B0503050000000000" pitchFamily="34" charset="77"/>
              </a:rPr>
              <a:t> services </a:t>
            </a:r>
            <a:endParaRPr lang="en-AU" sz="3600" dirty="0">
              <a:latin typeface="IBM Plex Sans" panose="020B0503050000000000" pitchFamily="34" charset="77"/>
            </a:endParaRPr>
          </a:p>
          <a:p>
            <a:pPr>
              <a:spcBef>
                <a:spcPts val="600"/>
              </a:spcBef>
            </a:pPr>
            <a:endParaRPr lang="en-AU" sz="2400" dirty="0">
              <a:latin typeface="IBM Plex Sans" panose="020B0503050000000000" pitchFamily="34" charset="77"/>
            </a:endParaRPr>
          </a:p>
          <a:p>
            <a:pPr>
              <a:spcBef>
                <a:spcPts val="600"/>
              </a:spcBef>
            </a:pPr>
            <a:r>
              <a:rPr lang="en-AU" sz="2400" dirty="0">
                <a:latin typeface="IBM Plex Sans" panose="020B0503050000000000" pitchFamily="34" charset="77"/>
              </a:rPr>
              <a:t>Example</a:t>
            </a:r>
          </a:p>
          <a:p>
            <a:pPr>
              <a:spcBef>
                <a:spcPts val="600"/>
              </a:spcBef>
            </a:pPr>
            <a:r>
              <a:rPr lang="en-AU" sz="2400" dirty="0">
                <a:latin typeface="IBM Plex Sans" panose="020B0503050000000000" pitchFamily="34" charset="77"/>
              </a:rPr>
              <a:t>Three service contracts establishing a federated set of endpoints, each of which encapsulates a different implementation. </a:t>
            </a:r>
            <a:endParaRPr lang="en-AU" sz="3600" dirty="0">
              <a:latin typeface="IBM Plex Sans" panose="020B0503050000000000" pitchFamily="34" charset="77"/>
            </a:endParaRPr>
          </a:p>
          <a:p>
            <a:pPr>
              <a:spcBef>
                <a:spcPts val="600"/>
              </a:spcBef>
            </a:pPr>
            <a:endParaRPr lang="en-US" sz="2800" i="1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000000000" pitchFamily="34" charset="77"/>
              <a:cs typeface="Abadi MT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328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"/>
    </mc:Choice>
    <mc:Fallback xmlns="">
      <p:transition spd="slow" advTm="31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36518" y="-31094"/>
            <a:ext cx="10955482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5E5E5E"/>
                </a:solidFill>
                <a:latin typeface="IBM Plex Sans" charset="0"/>
                <a:ea typeface="IBM Plex Sans" charset="0"/>
                <a:cs typeface="IBM Plex Sans" charset="0"/>
              </a:rPr>
              <a:t>Increase Vendor Diversity</a:t>
            </a:r>
            <a:endParaRPr lang="en-US" sz="5400" b="1" dirty="0">
              <a:solidFill>
                <a:srgbClr val="5E5E5E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BF238D-4CEB-DD46-9649-7750327FF13A}"/>
              </a:ext>
            </a:extLst>
          </p:cNvPr>
          <p:cNvSpPr/>
          <p:nvPr/>
        </p:nvSpPr>
        <p:spPr>
          <a:xfrm>
            <a:off x="1" y="0"/>
            <a:ext cx="1236518" cy="685800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98D0F2F-820B-3D49-8498-31951114CFA5}"/>
              </a:ext>
            </a:extLst>
          </p:cNvPr>
          <p:cNvSpPr txBox="1">
            <a:spLocks/>
          </p:cNvSpPr>
          <p:nvPr/>
        </p:nvSpPr>
        <p:spPr>
          <a:xfrm>
            <a:off x="-86172" y="1527203"/>
            <a:ext cx="14452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600" dirty="0">
              <a:solidFill>
                <a:srgbClr val="F49019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723CD-515A-104B-9D4D-F82D51BA026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97427" y="5235284"/>
            <a:ext cx="2654300" cy="1765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BBC71DA-B6D5-3142-995C-A64F5BD84E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35018" y="5931646"/>
            <a:ext cx="2654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BA1D3B-71B2-BE4A-A6B6-6E7486F4A3A7}"/>
              </a:ext>
            </a:extLst>
          </p:cNvPr>
          <p:cNvSpPr txBox="1"/>
          <p:nvPr/>
        </p:nvSpPr>
        <p:spPr>
          <a:xfrm>
            <a:off x="7706454" y="1294468"/>
            <a:ext cx="4485545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IBM Plex Sans" panose="020B0503050000000000" pitchFamily="34" charset="77"/>
              </a:rPr>
              <a:t>Implementation is </a:t>
            </a:r>
            <a:r>
              <a:rPr lang="en-AU" sz="2400" b="1" dirty="0">
                <a:latin typeface="IBM Plex Sans" panose="020B0503050000000000" pitchFamily="34" charset="77"/>
              </a:rPr>
              <a:t>independent</a:t>
            </a:r>
            <a:r>
              <a:rPr lang="en-AU" sz="2400" dirty="0">
                <a:latin typeface="IBM Plex Sans" panose="020B0503050000000000" pitchFamily="34" charset="77"/>
              </a:rPr>
              <a:t>, and </a:t>
            </a:r>
            <a:r>
              <a:rPr lang="en-AU" sz="2400" b="1" dirty="0">
                <a:latin typeface="IBM Plex Sans" panose="020B0503050000000000" pitchFamily="34" charset="77"/>
              </a:rPr>
              <a:t>hidden</a:t>
            </a:r>
            <a:r>
              <a:rPr lang="en-AU" sz="2400" dirty="0">
                <a:latin typeface="IBM Plex Sans" panose="020B0503050000000000" pitchFamily="34" charset="77"/>
              </a:rPr>
              <a:t> from the consumer.</a:t>
            </a:r>
          </a:p>
          <a:p>
            <a:r>
              <a:rPr lang="en-AU" sz="2400" dirty="0">
                <a:latin typeface="IBM Plex Sans" panose="020B0503050000000000" pitchFamily="34" charset="77"/>
              </a:rPr>
              <a:t>We use strict inputs and outputs elaborated by what appears as a </a:t>
            </a:r>
            <a:r>
              <a:rPr lang="en-AU" sz="2400" b="1" dirty="0">
                <a:latin typeface="IBM Plex Sans" panose="020B0503050000000000" pitchFamily="34" charset="77"/>
              </a:rPr>
              <a:t>black box </a:t>
            </a:r>
            <a:r>
              <a:rPr lang="en-AU" sz="2400" dirty="0">
                <a:latin typeface="IBM Plex Sans" panose="020B0503050000000000" pitchFamily="34" charset="77"/>
              </a:rPr>
              <a:t>to the user.</a:t>
            </a:r>
            <a:endParaRPr lang="en-AU" sz="3600" dirty="0">
              <a:latin typeface="IBM Plex Sans" panose="020B0503050000000000" pitchFamily="34" charset="77"/>
            </a:endParaRPr>
          </a:p>
          <a:p>
            <a:pPr>
              <a:spcBef>
                <a:spcPts val="600"/>
              </a:spcBef>
            </a:pPr>
            <a:endParaRPr lang="en-AU" sz="2400" dirty="0">
              <a:latin typeface="IBM Plex Sans" panose="020B0503050000000000" pitchFamily="34" charset="77"/>
            </a:endParaRPr>
          </a:p>
          <a:p>
            <a:pPr>
              <a:spcBef>
                <a:spcPts val="600"/>
              </a:spcBef>
            </a:pPr>
            <a:endParaRPr lang="en-AU" sz="2400" dirty="0">
              <a:latin typeface="IBM Plex Sans" panose="020B0503050000000000" pitchFamily="34" charset="77"/>
            </a:endParaRPr>
          </a:p>
          <a:p>
            <a:pPr>
              <a:spcBef>
                <a:spcPts val="600"/>
              </a:spcBef>
            </a:pPr>
            <a:endParaRPr lang="en-US" sz="2800" i="1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000000000" pitchFamily="34" charset="77"/>
              <a:cs typeface="Abadi MT Condensed Light"/>
            </a:endParaRPr>
          </a:p>
        </p:txBody>
      </p:sp>
      <p:pic>
        <p:nvPicPr>
          <p:cNvPr id="4097" name="Picture 1" descr="page20image3472">
            <a:extLst>
              <a:ext uri="{FF2B5EF4-FFF2-40B4-BE49-F238E27FC236}">
                <a16:creationId xmlns:a16="http://schemas.microsoft.com/office/drawing/2014/main" id="{CCDF5C88-D3BD-4348-964F-26C27B1B6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947" y="1225550"/>
            <a:ext cx="6197600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28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"/>
    </mc:Choice>
    <mc:Fallback xmlns="">
      <p:transition spd="slow" advTm="31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36518" y="-31094"/>
            <a:ext cx="10955482" cy="1325563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rgbClr val="5E5E5E"/>
                </a:solidFill>
                <a:latin typeface="IBM Plex Sans" charset="0"/>
                <a:ea typeface="IBM Plex Sans" charset="0"/>
                <a:cs typeface="IBM Plex Sans" charset="0"/>
              </a:rPr>
              <a:t>Increased Business and Technology Alignment</a:t>
            </a:r>
            <a:endParaRPr lang="en-US" sz="5400" b="1" dirty="0">
              <a:solidFill>
                <a:srgbClr val="5E5E5E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BF238D-4CEB-DD46-9649-7750327FF13A}"/>
              </a:ext>
            </a:extLst>
          </p:cNvPr>
          <p:cNvSpPr/>
          <p:nvPr/>
        </p:nvSpPr>
        <p:spPr>
          <a:xfrm>
            <a:off x="1" y="0"/>
            <a:ext cx="1236518" cy="685800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98D0F2F-820B-3D49-8498-31951114CFA5}"/>
              </a:ext>
            </a:extLst>
          </p:cNvPr>
          <p:cNvSpPr txBox="1">
            <a:spLocks/>
          </p:cNvSpPr>
          <p:nvPr/>
        </p:nvSpPr>
        <p:spPr>
          <a:xfrm>
            <a:off x="-86172" y="1527203"/>
            <a:ext cx="14452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600" dirty="0">
              <a:solidFill>
                <a:srgbClr val="F49019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723CD-515A-104B-9D4D-F82D51BA026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97427" y="5235284"/>
            <a:ext cx="2654300" cy="1765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BBC71DA-B6D5-3142-995C-A64F5BD84E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35018" y="5931646"/>
            <a:ext cx="2654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BA1D3B-71B2-BE4A-A6B6-6E7486F4A3A7}"/>
              </a:ext>
            </a:extLst>
          </p:cNvPr>
          <p:cNvSpPr txBox="1"/>
          <p:nvPr/>
        </p:nvSpPr>
        <p:spPr>
          <a:xfrm>
            <a:off x="7706454" y="1294468"/>
            <a:ext cx="4485545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IBM Plex Sans" panose="020B0503050000000000" pitchFamily="34" charset="77"/>
              </a:rPr>
              <a:t>Services with business-centric functional contexts are carefully </a:t>
            </a:r>
            <a:r>
              <a:rPr lang="en-AU" sz="2400" b="1" dirty="0" err="1">
                <a:latin typeface="IBM Plex Sans" panose="020B0503050000000000" pitchFamily="34" charset="77"/>
              </a:rPr>
              <a:t>modeled</a:t>
            </a:r>
            <a:r>
              <a:rPr lang="en-AU" sz="2400" b="1" dirty="0">
                <a:latin typeface="IBM Plex Sans" panose="020B0503050000000000" pitchFamily="34" charset="77"/>
              </a:rPr>
              <a:t> to express </a:t>
            </a:r>
            <a:r>
              <a:rPr lang="en-AU" sz="2400" dirty="0">
                <a:latin typeface="IBM Plex Sans" panose="020B0503050000000000" pitchFamily="34" charset="77"/>
              </a:rPr>
              <a:t>and encapsulate corresponding </a:t>
            </a:r>
            <a:r>
              <a:rPr lang="en-AU" sz="2400" b="1" dirty="0">
                <a:latin typeface="IBM Plex Sans" panose="020B0503050000000000" pitchFamily="34" charset="77"/>
              </a:rPr>
              <a:t>business models and logic</a:t>
            </a:r>
            <a:r>
              <a:rPr lang="en-AU" sz="2400" dirty="0">
                <a:latin typeface="IBM Plex Sans" panose="020B0503050000000000" pitchFamily="34" charset="77"/>
              </a:rPr>
              <a:t>. </a:t>
            </a:r>
            <a:endParaRPr lang="en-AU" sz="3200" dirty="0">
              <a:latin typeface="IBM Plex Sans" panose="020B0503050000000000" pitchFamily="34" charset="77"/>
            </a:endParaRPr>
          </a:p>
          <a:p>
            <a:pPr>
              <a:spcBef>
                <a:spcPts val="600"/>
              </a:spcBef>
            </a:pPr>
            <a:endParaRPr lang="en-AU" sz="3200" dirty="0">
              <a:latin typeface="IBM Plex Sans" panose="020B0503050000000000" pitchFamily="34" charset="77"/>
            </a:endParaRPr>
          </a:p>
          <a:p>
            <a:pPr>
              <a:spcBef>
                <a:spcPts val="600"/>
              </a:spcBef>
            </a:pPr>
            <a:r>
              <a:rPr lang="en-AU" sz="2400" dirty="0">
                <a:latin typeface="IBM Plex Sans" panose="020B0503050000000000" pitchFamily="34" charset="77"/>
              </a:rPr>
              <a:t>Once implemented, business models remains as a form of physical service </a:t>
            </a:r>
            <a:endParaRPr lang="en-AU" sz="3200" dirty="0">
              <a:latin typeface="IBM Plex Sans" panose="020B0503050000000000" pitchFamily="34" charset="77"/>
            </a:endParaRPr>
          </a:p>
          <a:p>
            <a:pPr>
              <a:spcBef>
                <a:spcPts val="600"/>
              </a:spcBef>
            </a:pPr>
            <a:endParaRPr lang="en-AU" sz="2400" dirty="0">
              <a:latin typeface="IBM Plex Sans" panose="020B0503050000000000" pitchFamily="34" charset="77"/>
            </a:endParaRPr>
          </a:p>
          <a:p>
            <a:pPr>
              <a:spcBef>
                <a:spcPts val="600"/>
              </a:spcBef>
            </a:pPr>
            <a:endParaRPr lang="en-AU" sz="2400" dirty="0">
              <a:latin typeface="IBM Plex Sans" panose="020B0503050000000000" pitchFamily="34" charset="77"/>
            </a:endParaRPr>
          </a:p>
          <a:p>
            <a:pPr>
              <a:spcBef>
                <a:spcPts val="600"/>
              </a:spcBef>
            </a:pPr>
            <a:endParaRPr lang="en-US" sz="2800" i="1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000000000" pitchFamily="34" charset="77"/>
              <a:cs typeface="Abadi MT Condensed Light"/>
            </a:endParaRPr>
          </a:p>
        </p:txBody>
      </p:sp>
      <p:pic>
        <p:nvPicPr>
          <p:cNvPr id="5121" name="Picture 1" descr="page21image3480">
            <a:extLst>
              <a:ext uri="{FF2B5EF4-FFF2-40B4-BE49-F238E27FC236}">
                <a16:creationId xmlns:a16="http://schemas.microsoft.com/office/drawing/2014/main" id="{4C850025-B743-4142-8405-94B9D8AAF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018" y="1457034"/>
            <a:ext cx="3695700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93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"/>
    </mc:Choice>
    <mc:Fallback xmlns="">
      <p:transition spd="slow" advTm="31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36518" y="-31094"/>
            <a:ext cx="10955482" cy="1325563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rgbClr val="5E5E5E"/>
                </a:solidFill>
                <a:latin typeface="IBM Plex Sans" charset="0"/>
                <a:ea typeface="IBM Plex Sans" charset="0"/>
                <a:cs typeface="IBM Plex Sans" charset="0"/>
              </a:rPr>
              <a:t>Increased Business and Technology Alignment</a:t>
            </a:r>
            <a:endParaRPr lang="en-US" sz="5400" b="1" dirty="0">
              <a:solidFill>
                <a:srgbClr val="5E5E5E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BF238D-4CEB-DD46-9649-7750327FF13A}"/>
              </a:ext>
            </a:extLst>
          </p:cNvPr>
          <p:cNvSpPr/>
          <p:nvPr/>
        </p:nvSpPr>
        <p:spPr>
          <a:xfrm>
            <a:off x="1" y="0"/>
            <a:ext cx="1236518" cy="685800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98D0F2F-820B-3D49-8498-31951114CFA5}"/>
              </a:ext>
            </a:extLst>
          </p:cNvPr>
          <p:cNvSpPr txBox="1">
            <a:spLocks/>
          </p:cNvSpPr>
          <p:nvPr/>
        </p:nvSpPr>
        <p:spPr>
          <a:xfrm>
            <a:off x="-86172" y="1527203"/>
            <a:ext cx="14452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600" dirty="0">
              <a:solidFill>
                <a:srgbClr val="F49019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723CD-515A-104B-9D4D-F82D51BA026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97427" y="5235284"/>
            <a:ext cx="2654300" cy="1765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BBC71DA-B6D5-3142-995C-A64F5BD84E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35018" y="5931646"/>
            <a:ext cx="2654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BA1D3B-71B2-BE4A-A6B6-6E7486F4A3A7}"/>
              </a:ext>
            </a:extLst>
          </p:cNvPr>
          <p:cNvSpPr txBox="1"/>
          <p:nvPr/>
        </p:nvSpPr>
        <p:spPr>
          <a:xfrm>
            <a:off x="7706454" y="1294468"/>
            <a:ext cx="4485545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IBM Plex Sans" panose="020B0503050000000000" pitchFamily="34" charset="77"/>
              </a:rPr>
              <a:t>Any agnostic service can be </a:t>
            </a:r>
            <a:r>
              <a:rPr lang="en-AU" sz="2000" b="1" dirty="0">
                <a:latin typeface="IBM Plex Sans" panose="020B0503050000000000" pitchFamily="34" charset="77"/>
              </a:rPr>
              <a:t>repurposed</a:t>
            </a:r>
            <a:r>
              <a:rPr lang="en-AU" sz="2000" dirty="0">
                <a:latin typeface="IBM Plex Sans" panose="020B0503050000000000" pitchFamily="34" charset="77"/>
              </a:rPr>
              <a:t> many times to automate different business processes as part of SOA solution </a:t>
            </a:r>
            <a:endParaRPr lang="en-AU" sz="2800" dirty="0">
              <a:latin typeface="IBM Plex Sans" panose="020B0503050000000000" pitchFamily="34" charset="77"/>
            </a:endParaRPr>
          </a:p>
          <a:p>
            <a:pPr>
              <a:spcBef>
                <a:spcPts val="600"/>
              </a:spcBef>
            </a:pPr>
            <a:endParaRPr lang="en-AU" sz="3600" dirty="0">
              <a:latin typeface="IBM Plex Sans" panose="020B0503050000000000" pitchFamily="34" charset="77"/>
            </a:endParaRPr>
          </a:p>
          <a:p>
            <a:r>
              <a:rPr lang="en-AU" sz="2000" dirty="0">
                <a:latin typeface="IBM Plex Sans" panose="020B0503050000000000" pitchFamily="34" charset="77"/>
              </a:rPr>
              <a:t>Upfront expense is </a:t>
            </a:r>
            <a:r>
              <a:rPr lang="en-AU" sz="2000" b="1" dirty="0">
                <a:latin typeface="IBM Plex Sans" panose="020B0503050000000000" pitchFamily="34" charset="77"/>
              </a:rPr>
              <a:t>invested</a:t>
            </a:r>
            <a:r>
              <a:rPr lang="en-AU" sz="2000" dirty="0">
                <a:latin typeface="IBM Plex Sans" panose="020B0503050000000000" pitchFamily="34" charset="77"/>
              </a:rPr>
              <a:t> into every piece of solution considered as an IT assets for the purpose of </a:t>
            </a:r>
            <a:r>
              <a:rPr lang="en-AU" sz="2000" b="1" dirty="0">
                <a:latin typeface="IBM Plex Sans" panose="020B0503050000000000" pitchFamily="34" charset="77"/>
              </a:rPr>
              <a:t>repeatable</a:t>
            </a:r>
            <a:r>
              <a:rPr lang="en-AU" sz="2000" dirty="0">
                <a:latin typeface="IBM Plex Sans" panose="020B0503050000000000" pitchFamily="34" charset="77"/>
              </a:rPr>
              <a:t> </a:t>
            </a:r>
            <a:endParaRPr lang="en-AU" sz="2800" dirty="0">
              <a:latin typeface="IBM Plex Sans" panose="020B0503050000000000" pitchFamily="34" charset="77"/>
            </a:endParaRPr>
          </a:p>
          <a:p>
            <a:pPr>
              <a:spcBef>
                <a:spcPts val="600"/>
              </a:spcBef>
            </a:pPr>
            <a:endParaRPr lang="en-AU" sz="2800" dirty="0">
              <a:latin typeface="IBM Plex Sans" panose="020B0503050000000000" pitchFamily="34" charset="77"/>
            </a:endParaRPr>
          </a:p>
          <a:p>
            <a:pPr>
              <a:spcBef>
                <a:spcPts val="600"/>
              </a:spcBef>
            </a:pPr>
            <a:r>
              <a:rPr lang="en-AU" sz="2000" dirty="0">
                <a:latin typeface="IBM Plex Sans" panose="020B0503050000000000" pitchFamily="34" charset="77"/>
              </a:rPr>
              <a:t>An example of the types of formulas being used to calculate ROI for SOA projects. More is invested in the initial delivery with the goal of benefiting from increased subsequent reuse. </a:t>
            </a:r>
            <a:endParaRPr lang="en-AU" sz="2800" dirty="0">
              <a:latin typeface="IBM Plex Sans" panose="020B0503050000000000" pitchFamily="34" charset="77"/>
            </a:endParaRPr>
          </a:p>
        </p:txBody>
      </p:sp>
      <p:pic>
        <p:nvPicPr>
          <p:cNvPr id="6145" name="Picture 1" descr="page22image1128">
            <a:extLst>
              <a:ext uri="{FF2B5EF4-FFF2-40B4-BE49-F238E27FC236}">
                <a16:creationId xmlns:a16="http://schemas.microsoft.com/office/drawing/2014/main" id="{1E99566A-F19F-5345-BAB2-708A760D4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039" y="1537446"/>
            <a:ext cx="6362700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78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"/>
    </mc:Choice>
    <mc:Fallback xmlns="">
      <p:transition spd="slow" advTm="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36518" y="-31094"/>
            <a:ext cx="10955482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5E5E5E"/>
                </a:solidFill>
                <a:latin typeface="IBM Plex Sans" charset="0"/>
                <a:ea typeface="IBM Plex Sans" charset="0"/>
                <a:cs typeface="IBM Plex Sans" charset="0"/>
              </a:rPr>
              <a:t>Decreased IT Burden</a:t>
            </a:r>
            <a:endParaRPr lang="en-US" sz="5400" b="1" dirty="0">
              <a:solidFill>
                <a:srgbClr val="5E5E5E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BF238D-4CEB-DD46-9649-7750327FF13A}"/>
              </a:ext>
            </a:extLst>
          </p:cNvPr>
          <p:cNvSpPr/>
          <p:nvPr/>
        </p:nvSpPr>
        <p:spPr>
          <a:xfrm>
            <a:off x="1" y="0"/>
            <a:ext cx="1236518" cy="685800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98D0F2F-820B-3D49-8498-31951114CFA5}"/>
              </a:ext>
            </a:extLst>
          </p:cNvPr>
          <p:cNvSpPr txBox="1">
            <a:spLocks/>
          </p:cNvSpPr>
          <p:nvPr/>
        </p:nvSpPr>
        <p:spPr>
          <a:xfrm>
            <a:off x="-86172" y="1527203"/>
            <a:ext cx="14452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600" dirty="0">
              <a:solidFill>
                <a:srgbClr val="F49019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723CD-515A-104B-9D4D-F82D51BA026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97427" y="5235284"/>
            <a:ext cx="2654300" cy="1765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BBC71DA-B6D5-3142-995C-A64F5BD84E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35018" y="5931646"/>
            <a:ext cx="2654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BA1D3B-71B2-BE4A-A6B6-6E7486F4A3A7}"/>
              </a:ext>
            </a:extLst>
          </p:cNvPr>
          <p:cNvSpPr txBox="1"/>
          <p:nvPr/>
        </p:nvSpPr>
        <p:spPr>
          <a:xfrm>
            <a:off x="7190510" y="1294468"/>
            <a:ext cx="5001490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IBM Plex Sans" panose="020B0503050000000000" pitchFamily="34" charset="77"/>
              </a:rPr>
              <a:t>Reduced Waste and Redundancy</a:t>
            </a:r>
            <a:endParaRPr lang="en-AU" sz="3200" dirty="0">
              <a:latin typeface="IBM Plex Sans" panose="020B0503050000000000" pitchFamily="34" charset="77"/>
            </a:endParaRPr>
          </a:p>
          <a:p>
            <a:pPr>
              <a:spcBef>
                <a:spcPts val="600"/>
              </a:spcBef>
            </a:pPr>
            <a:endParaRPr lang="en-AU" sz="4000" dirty="0">
              <a:latin typeface="IBM Plex Sans" panose="020B0503050000000000" pitchFamily="34" charset="77"/>
            </a:endParaRPr>
          </a:p>
          <a:p>
            <a:r>
              <a:rPr lang="en-AU" sz="2400" dirty="0">
                <a:latin typeface="IBM Plex Sans" panose="020B0503050000000000" pitchFamily="34" charset="77"/>
              </a:rPr>
              <a:t>Reduced Size and operational cost</a:t>
            </a:r>
            <a:endParaRPr lang="en-AU" sz="3200" dirty="0">
              <a:latin typeface="IBM Plex Sans" panose="020B0503050000000000" pitchFamily="34" charset="77"/>
            </a:endParaRPr>
          </a:p>
          <a:p>
            <a:pPr>
              <a:spcBef>
                <a:spcPts val="600"/>
              </a:spcBef>
            </a:pPr>
            <a:endParaRPr lang="en-AU" sz="2800" dirty="0">
              <a:latin typeface="IBM Plex Sans" panose="020B0503050000000000" pitchFamily="34" charset="77"/>
            </a:endParaRPr>
          </a:p>
          <a:p>
            <a:pPr>
              <a:spcBef>
                <a:spcPts val="600"/>
              </a:spcBef>
            </a:pPr>
            <a:endParaRPr lang="en-AU" sz="2800" dirty="0">
              <a:latin typeface="IBM Plex Sans" panose="020B0503050000000000" pitchFamily="34" charset="77"/>
            </a:endParaRPr>
          </a:p>
        </p:txBody>
      </p:sp>
      <p:pic>
        <p:nvPicPr>
          <p:cNvPr id="7170" name="Picture 2" descr="page24image1096">
            <a:extLst>
              <a:ext uri="{FF2B5EF4-FFF2-40B4-BE49-F238E27FC236}">
                <a16:creationId xmlns:a16="http://schemas.microsoft.com/office/drawing/2014/main" id="{D70D8C7B-64B4-A44B-882F-12047959F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446" y="1527203"/>
            <a:ext cx="55626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56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"/>
    </mc:Choice>
    <mc:Fallback xmlns="">
      <p:transition spd="slow" advTm="31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B28C84-9E5E-BF42-87AC-099CBB15D3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SOA Definition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C22D1F8-A40B-6B4E-9505-EABA113E9B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Businesses provide services, therefore they are service oriented.</a:t>
            </a:r>
          </a:p>
        </p:txBody>
      </p:sp>
    </p:spTree>
    <p:extLst>
      <p:ext uri="{BB962C8B-B14F-4D97-AF65-F5344CB8AC3E}">
        <p14:creationId xmlns:p14="http://schemas.microsoft.com/office/powerpoint/2010/main" val="2055179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464" y="0"/>
            <a:ext cx="12192000" cy="6858000"/>
          </a:xfrm>
          <a:prstGeom prst="rect">
            <a:avLst/>
          </a:prstGeom>
          <a:solidFill>
            <a:schemeClr val="tx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4772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F49019"/>
                </a:solidFill>
                <a:latin typeface="IBM Plex Sans" charset="0"/>
                <a:ea typeface="IBM Plex Sans" charset="0"/>
                <a:cs typeface="IBM Plex Sans" charset="0"/>
              </a:rPr>
              <a:t>Take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FC41-CFCC-094B-ABCB-E8BCADB4C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3" y="1802836"/>
            <a:ext cx="11762509" cy="5055164"/>
          </a:xfrm>
        </p:spPr>
        <p:txBody>
          <a:bodyPr>
            <a:normAutofit fontScale="62500" lnSpcReduction="20000"/>
          </a:bodyPr>
          <a:lstStyle/>
          <a:p>
            <a:r>
              <a:rPr lang="en-AU" dirty="0">
                <a:solidFill>
                  <a:schemeClr val="bg1"/>
                </a:solidFill>
              </a:rPr>
              <a:t>SOA is a distributed technology architectural model with distinct characteristics in support of realizing service- orientation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Service orientation is achieved by the application of service-orientation principles to the definition of services </a:t>
            </a:r>
          </a:p>
          <a:p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The SOA ‘target state’ is an inventory of agnostic services that can be composed to achieve a diverse set of business process automation </a:t>
            </a:r>
          </a:p>
          <a:p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SOA Promotes organizational agility and better alignment between technology and business processes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50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"/>
    </mc:Choice>
    <mc:Fallback xmlns="">
      <p:transition spd="slow" advTm="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" y="1"/>
            <a:ext cx="12192002" cy="6858000"/>
          </a:xfrm>
          <a:prstGeom prst="rect">
            <a:avLst/>
          </a:prstGeom>
          <a:solidFill>
            <a:schemeClr val="tx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60070" y="1222744"/>
            <a:ext cx="11090063" cy="5635255"/>
          </a:xfrm>
        </p:spPr>
        <p:txBody>
          <a:bodyPr>
            <a:normAutofit lnSpcReduction="10000"/>
          </a:bodyPr>
          <a:lstStyle/>
          <a:p>
            <a:r>
              <a:rPr lang="en-AU" dirty="0">
                <a:solidFill>
                  <a:schemeClr val="bg1"/>
                </a:solidFill>
              </a:rPr>
              <a:t>Thomas </a:t>
            </a:r>
            <a:r>
              <a:rPr lang="en-AU" dirty="0" err="1">
                <a:solidFill>
                  <a:schemeClr val="bg1"/>
                </a:solidFill>
              </a:rPr>
              <a:t>Erl</a:t>
            </a:r>
            <a:r>
              <a:rPr lang="en-AU" dirty="0">
                <a:solidFill>
                  <a:schemeClr val="bg1"/>
                </a:solidFill>
              </a:rPr>
              <a:t>, </a:t>
            </a:r>
            <a:r>
              <a:rPr lang="en-AU" i="1" dirty="0">
                <a:solidFill>
                  <a:srgbClr val="F49019"/>
                </a:solidFill>
              </a:rPr>
              <a:t>Principles of Service Design </a:t>
            </a:r>
            <a:r>
              <a:rPr lang="en-AU" dirty="0">
                <a:solidFill>
                  <a:schemeClr val="bg1"/>
                </a:solidFill>
              </a:rPr>
              <a:t>- Chapter 3 Service Oriented Computing and SOA (hardcopy available in library) </a:t>
            </a:r>
          </a:p>
          <a:p>
            <a:r>
              <a:rPr lang="en-AU" dirty="0">
                <a:solidFill>
                  <a:schemeClr val="bg1"/>
                </a:solidFill>
              </a:rPr>
              <a:t> M Rosen, </a:t>
            </a:r>
            <a:r>
              <a:rPr lang="en-AU" i="1" dirty="0">
                <a:solidFill>
                  <a:schemeClr val="bg1"/>
                </a:solidFill>
              </a:rPr>
              <a:t>Applied SOA : </a:t>
            </a:r>
            <a:r>
              <a:rPr lang="en-AU" i="1" dirty="0">
                <a:solidFill>
                  <a:srgbClr val="F49019"/>
                </a:solidFill>
              </a:rPr>
              <a:t>Service-oriented Architecture and Design Strategies </a:t>
            </a:r>
            <a:r>
              <a:rPr lang="en-AU" dirty="0">
                <a:solidFill>
                  <a:schemeClr val="bg1"/>
                </a:solidFill>
              </a:rPr>
              <a:t>- Chapter 1 Realizing the promise of SOA (eBook available through library) </a:t>
            </a:r>
          </a:p>
          <a:p>
            <a:pPr marL="457200" lvl="1" indent="0">
              <a:buNone/>
            </a:pPr>
            <a:endParaRPr lang="en-US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lvl="1" indent="0">
              <a:buNone/>
            </a:pPr>
            <a:endParaRPr lang="en-US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2C9FDB-CF5C-E442-A0B0-6DF9478448D7}"/>
              </a:ext>
            </a:extLst>
          </p:cNvPr>
          <p:cNvSpPr/>
          <p:nvPr/>
        </p:nvSpPr>
        <p:spPr>
          <a:xfrm>
            <a:off x="-2" y="-1"/>
            <a:ext cx="12192002" cy="1085850"/>
          </a:xfrm>
          <a:prstGeom prst="rect">
            <a:avLst/>
          </a:prstGeom>
          <a:solidFill>
            <a:schemeClr val="tx1">
              <a:lumMod val="75000"/>
              <a:lumOff val="2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5181" y="13904"/>
            <a:ext cx="11717080" cy="10719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49019"/>
                </a:solidFill>
                <a:latin typeface="IBM Plex Sans" charset="0"/>
                <a:ea typeface="IBM Plex Sans" charset="0"/>
                <a:cs typeface="IBM Plex Sans" charset="0"/>
              </a:rPr>
              <a:t>Readings</a:t>
            </a:r>
          </a:p>
        </p:txBody>
      </p:sp>
    </p:spTree>
    <p:extLst>
      <p:ext uri="{BB962C8B-B14F-4D97-AF65-F5344CB8AC3E}">
        <p14:creationId xmlns:p14="http://schemas.microsoft.com/office/powerpoint/2010/main" val="161820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"/>
    </mc:Choice>
    <mc:Fallback xmlns="">
      <p:transition spd="slow" advTm="6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464" y="0"/>
            <a:ext cx="12192000" cy="6858000"/>
          </a:xfrm>
          <a:prstGeom prst="rect">
            <a:avLst/>
          </a:prstGeom>
          <a:solidFill>
            <a:schemeClr val="tx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4736" y="23268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49019"/>
                </a:solidFill>
                <a:latin typeface="IBM Plex Sans" charset="0"/>
                <a:ea typeface="IBM Plex Sans" charset="0"/>
                <a:cs typeface="IBM Plex Sans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39834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"/>
    </mc:Choice>
    <mc:Fallback xmlns="">
      <p:transition spd="slow" advTm="50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" y="1"/>
            <a:ext cx="12192002" cy="6858000"/>
          </a:xfrm>
          <a:prstGeom prst="rect">
            <a:avLst/>
          </a:prstGeom>
          <a:solidFill>
            <a:schemeClr val="tx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60070" y="1222744"/>
            <a:ext cx="11090063" cy="5635255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When we </a:t>
            </a:r>
            <a:r>
              <a:rPr lang="en-US" b="1" dirty="0">
                <a:solidFill>
                  <a:srgbClr val="F49019"/>
                </a:solidFill>
                <a:latin typeface="IBM Plex Sans" charset="0"/>
                <a:ea typeface="IBM Plex Sans" charset="0"/>
                <a:cs typeface="IBM Plex Sans" charset="0"/>
              </a:rPr>
              <a:t>integrate</a:t>
            </a:r>
            <a:r>
              <a:rPr lang="en-US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this “service orientation</a:t>
            </a:r>
            <a:r>
              <a:rPr lang="en-US" b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” into </a:t>
            </a:r>
            <a:r>
              <a:rPr lang="en-US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an architecture, we obtain a service oriented architecture.</a:t>
            </a:r>
          </a:p>
          <a:p>
            <a:r>
              <a:rPr lang="en-US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It serves the purpose by </a:t>
            </a:r>
            <a:r>
              <a:rPr lang="en-US" b="1" dirty="0">
                <a:solidFill>
                  <a:srgbClr val="F49019"/>
                </a:solidFill>
                <a:latin typeface="IBM Plex Sans" charset="0"/>
                <a:ea typeface="IBM Plex Sans" charset="0"/>
                <a:cs typeface="IBM Plex Sans" charset="0"/>
              </a:rPr>
              <a:t>strategically position units </a:t>
            </a:r>
            <a:r>
              <a:rPr lang="en-US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of solution logic</a:t>
            </a:r>
          </a:p>
          <a:p>
            <a:r>
              <a:rPr lang="en-US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Collectively, they comprise  a larger piece of </a:t>
            </a:r>
            <a:r>
              <a:rPr lang="en-US" dirty="0">
                <a:solidFill>
                  <a:srgbClr val="F49019"/>
                </a:solidFill>
                <a:latin typeface="IBM Plex Sans" charset="0"/>
                <a:ea typeface="IBM Plex Sans" charset="0"/>
                <a:cs typeface="IBM Plex Sans" charset="0"/>
              </a:rPr>
              <a:t>automation logic</a:t>
            </a:r>
            <a:r>
              <a:rPr lang="en-US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.</a:t>
            </a:r>
          </a:p>
          <a:p>
            <a:pPr marL="457200" lvl="1" indent="0">
              <a:buNone/>
            </a:pPr>
            <a:endParaRPr lang="en-US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lvl="1" indent="0">
              <a:buNone/>
            </a:pPr>
            <a:endParaRPr lang="en-US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2C9FDB-CF5C-E442-A0B0-6DF9478448D7}"/>
              </a:ext>
            </a:extLst>
          </p:cNvPr>
          <p:cNvSpPr/>
          <p:nvPr/>
        </p:nvSpPr>
        <p:spPr>
          <a:xfrm>
            <a:off x="-2" y="-1"/>
            <a:ext cx="12192002" cy="1085850"/>
          </a:xfrm>
          <a:prstGeom prst="rect">
            <a:avLst/>
          </a:prstGeom>
          <a:solidFill>
            <a:schemeClr val="tx1">
              <a:lumMod val="75000"/>
              <a:lumOff val="2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5181" y="13904"/>
            <a:ext cx="11717080" cy="10719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49019"/>
                </a:solidFill>
                <a:latin typeface="IBM Plex Sans" charset="0"/>
                <a:ea typeface="IBM Plex Sans" charset="0"/>
                <a:cs typeface="IBM Plex Sans" charset="0"/>
              </a:rPr>
              <a:t>SOA</a:t>
            </a:r>
          </a:p>
        </p:txBody>
      </p:sp>
    </p:spTree>
    <p:extLst>
      <p:ext uri="{BB962C8B-B14F-4D97-AF65-F5344CB8AC3E}">
        <p14:creationId xmlns:p14="http://schemas.microsoft.com/office/powerpoint/2010/main" val="52975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"/>
    </mc:Choice>
    <mc:Fallback xmlns="">
      <p:transition spd="slow" advTm="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464" y="0"/>
            <a:ext cx="12192000" cy="6858000"/>
          </a:xfrm>
          <a:prstGeom prst="rect">
            <a:avLst/>
          </a:prstGeom>
          <a:solidFill>
            <a:schemeClr val="tx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4772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F49019"/>
                </a:solidFill>
                <a:latin typeface="IBM Plex Sans" charset="0"/>
                <a:ea typeface="IBM Plex Sans" charset="0"/>
                <a:cs typeface="IBM Plex Sans" charset="0"/>
              </a:rPr>
              <a:t>In short SOA is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E9380B-14CB-A740-BE4E-AA9A33CE5208}"/>
              </a:ext>
            </a:extLst>
          </p:cNvPr>
          <p:cNvSpPr txBox="1">
            <a:spLocks/>
          </p:cNvSpPr>
          <p:nvPr/>
        </p:nvSpPr>
        <p:spPr>
          <a:xfrm>
            <a:off x="838200" y="1675114"/>
            <a:ext cx="11007436" cy="3811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/>
              <a:buNone/>
            </a:pPr>
            <a:r>
              <a:rPr lang="en-US" sz="4000" i="1" dirty="0">
                <a:solidFill>
                  <a:schemeClr val="bg1"/>
                </a:solidFill>
                <a:latin typeface="IBM Plex Sans" panose="020B0503050000000000" pitchFamily="34" charset="77"/>
                <a:cs typeface="Abadi MT Condensed Light"/>
              </a:rPr>
              <a:t>A distributed technology model with distinct characteristics in support to create service orientation</a:t>
            </a:r>
          </a:p>
          <a:p>
            <a:endParaRPr lang="en-US" sz="4000" dirty="0">
              <a:latin typeface="IBM Plex Sans" panose="020B050305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3962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"/>
    </mc:Choice>
    <mc:Fallback xmlns="">
      <p:transition spd="slow" advTm="50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36518" y="-31094"/>
            <a:ext cx="10955482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rgbClr val="F49019"/>
                </a:solidFill>
                <a:latin typeface="IBM Plex Sans" charset="0"/>
                <a:ea typeface="IBM Plex Sans" charset="0"/>
                <a:cs typeface="IBM Plex Sans" charset="0"/>
              </a:rPr>
              <a:t>Let’s imagine an enterprise architecture….</a:t>
            </a:r>
            <a:endParaRPr lang="en-US" sz="5400" b="1" dirty="0">
              <a:solidFill>
                <a:srgbClr val="5E5E5E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BF238D-4CEB-DD46-9649-7750327FF13A}"/>
              </a:ext>
            </a:extLst>
          </p:cNvPr>
          <p:cNvSpPr/>
          <p:nvPr/>
        </p:nvSpPr>
        <p:spPr>
          <a:xfrm>
            <a:off x="1" y="0"/>
            <a:ext cx="1236518" cy="685800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98D0F2F-820B-3D49-8498-31951114CFA5}"/>
              </a:ext>
            </a:extLst>
          </p:cNvPr>
          <p:cNvSpPr txBox="1">
            <a:spLocks/>
          </p:cNvSpPr>
          <p:nvPr/>
        </p:nvSpPr>
        <p:spPr>
          <a:xfrm>
            <a:off x="-86172" y="1527203"/>
            <a:ext cx="14452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600" dirty="0">
              <a:solidFill>
                <a:srgbClr val="F49019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6161C0-85EF-1F4F-89C2-F046F7D34EFA}"/>
              </a:ext>
            </a:extLst>
          </p:cNvPr>
          <p:cNvSpPr txBox="1"/>
          <p:nvPr/>
        </p:nvSpPr>
        <p:spPr>
          <a:xfrm>
            <a:off x="1236518" y="1735144"/>
            <a:ext cx="10754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rgbClr val="F49019"/>
                </a:solidFill>
                <a:latin typeface="IBM Plex Sans" charset="0"/>
                <a:ea typeface="IBM Plex Sans" charset="0"/>
                <a:cs typeface="IBM Plex Sans" charset="0"/>
              </a:rPr>
              <a:t>Imagine if applications were standalone</a:t>
            </a:r>
            <a:endParaRPr lang="en-US" sz="4000" b="1" dirty="0">
              <a:solidFill>
                <a:srgbClr val="5E5E5E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723CD-515A-104B-9D4D-F82D51BA026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97427" y="5235284"/>
            <a:ext cx="2654300" cy="1765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BBC71DA-B6D5-3142-995C-A64F5BD84E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49268" y="5748766"/>
            <a:ext cx="2654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F7C7CB-7BD9-C546-83C7-57E08E0748C5}"/>
              </a:ext>
            </a:extLst>
          </p:cNvPr>
          <p:cNvSpPr/>
          <p:nvPr/>
        </p:nvSpPr>
        <p:spPr>
          <a:xfrm>
            <a:off x="3250266" y="3737344"/>
            <a:ext cx="1623044" cy="1850098"/>
          </a:xfrm>
          <a:prstGeom prst="roundRect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 Same Side Corner Rectangle 5">
            <a:extLst>
              <a:ext uri="{FF2B5EF4-FFF2-40B4-BE49-F238E27FC236}">
                <a16:creationId xmlns:a16="http://schemas.microsoft.com/office/drawing/2014/main" id="{51896033-1547-0A42-9E0C-F9CED2C8E8F6}"/>
              </a:ext>
            </a:extLst>
          </p:cNvPr>
          <p:cNvSpPr/>
          <p:nvPr/>
        </p:nvSpPr>
        <p:spPr>
          <a:xfrm>
            <a:off x="3250266" y="3737344"/>
            <a:ext cx="1623044" cy="1413336"/>
          </a:xfrm>
          <a:prstGeom prst="round2SameRect">
            <a:avLst/>
          </a:prstGeom>
          <a:solidFill>
            <a:srgbClr val="F49019"/>
          </a:solidFill>
          <a:ln w="5715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AE11985-21B3-B341-BC63-C819529140FA}"/>
              </a:ext>
            </a:extLst>
          </p:cNvPr>
          <p:cNvSpPr/>
          <p:nvPr/>
        </p:nvSpPr>
        <p:spPr>
          <a:xfrm>
            <a:off x="6081529" y="3737813"/>
            <a:ext cx="1623044" cy="1850098"/>
          </a:xfrm>
          <a:prstGeom prst="roundRect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Same Side Corner Rectangle 14">
            <a:extLst>
              <a:ext uri="{FF2B5EF4-FFF2-40B4-BE49-F238E27FC236}">
                <a16:creationId xmlns:a16="http://schemas.microsoft.com/office/drawing/2014/main" id="{1173DC44-CA6C-8644-8575-803FB2291BDB}"/>
              </a:ext>
            </a:extLst>
          </p:cNvPr>
          <p:cNvSpPr/>
          <p:nvPr/>
        </p:nvSpPr>
        <p:spPr>
          <a:xfrm>
            <a:off x="6081529" y="3737813"/>
            <a:ext cx="1623044" cy="1238769"/>
          </a:xfrm>
          <a:prstGeom prst="round2SameRect">
            <a:avLst/>
          </a:prstGeom>
          <a:solidFill>
            <a:srgbClr val="F49019"/>
          </a:solidFill>
          <a:ln w="5715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63051FA-6D03-9B46-9D81-424641680BA3}"/>
              </a:ext>
            </a:extLst>
          </p:cNvPr>
          <p:cNvSpPr/>
          <p:nvPr/>
        </p:nvSpPr>
        <p:spPr>
          <a:xfrm>
            <a:off x="8900409" y="3737344"/>
            <a:ext cx="1623044" cy="1850098"/>
          </a:xfrm>
          <a:prstGeom prst="roundRect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 Same Side Corner Rectangle 16">
            <a:extLst>
              <a:ext uri="{FF2B5EF4-FFF2-40B4-BE49-F238E27FC236}">
                <a16:creationId xmlns:a16="http://schemas.microsoft.com/office/drawing/2014/main" id="{B84B9FBB-E28F-1E4F-B231-B56AD661B145}"/>
              </a:ext>
            </a:extLst>
          </p:cNvPr>
          <p:cNvSpPr/>
          <p:nvPr/>
        </p:nvSpPr>
        <p:spPr>
          <a:xfrm>
            <a:off x="8900409" y="3737343"/>
            <a:ext cx="1623044" cy="1552919"/>
          </a:xfrm>
          <a:prstGeom prst="round2SameRect">
            <a:avLst/>
          </a:prstGeom>
          <a:solidFill>
            <a:srgbClr val="F49019"/>
          </a:solidFill>
          <a:ln w="5715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0E1975-4F7A-AB4D-92EC-612E9B2C5061}"/>
              </a:ext>
            </a:extLst>
          </p:cNvPr>
          <p:cNvSpPr txBox="1"/>
          <p:nvPr/>
        </p:nvSpPr>
        <p:spPr>
          <a:xfrm>
            <a:off x="3700151" y="5205658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000000000" pitchFamily="34" charset="77"/>
                <a:cs typeface="Abadi MT Condensed Light"/>
              </a:rPr>
              <a:t>20%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FA5EAE-3A26-CE47-91C8-67A443FC90C0}"/>
              </a:ext>
            </a:extLst>
          </p:cNvPr>
          <p:cNvSpPr txBox="1"/>
          <p:nvPr/>
        </p:nvSpPr>
        <p:spPr>
          <a:xfrm>
            <a:off x="6525222" y="5206127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000000000" pitchFamily="34" charset="77"/>
                <a:cs typeface="Abadi MT Condensed Light"/>
              </a:rPr>
              <a:t>30%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4209F5-8006-CF41-95B1-7CFF12A1A9CC}"/>
              </a:ext>
            </a:extLst>
          </p:cNvPr>
          <p:cNvSpPr txBox="1"/>
          <p:nvPr/>
        </p:nvSpPr>
        <p:spPr>
          <a:xfrm>
            <a:off x="9350293" y="5246964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000000000" pitchFamily="34" charset="77"/>
                <a:cs typeface="Abadi MT Condensed Light"/>
              </a:rPr>
              <a:t>15%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9A496E-DF6E-7149-B92F-9531632115FA}"/>
              </a:ext>
            </a:extLst>
          </p:cNvPr>
          <p:cNvSpPr txBox="1"/>
          <p:nvPr/>
        </p:nvSpPr>
        <p:spPr>
          <a:xfrm>
            <a:off x="3846825" y="4182402"/>
            <a:ext cx="42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000000000" pitchFamily="34" charset="77"/>
                <a:cs typeface="Abadi MT Condensed Light"/>
              </a:rPr>
              <a:t>A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000000000" pitchFamily="34" charset="77"/>
              <a:cs typeface="Abadi MT Condensed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1BFD62-D337-8849-97DD-5DFAA1D9C990}"/>
              </a:ext>
            </a:extLst>
          </p:cNvPr>
          <p:cNvSpPr txBox="1"/>
          <p:nvPr/>
        </p:nvSpPr>
        <p:spPr>
          <a:xfrm>
            <a:off x="6671896" y="418287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000000000" pitchFamily="34" charset="77"/>
                <a:cs typeface="Abadi MT Condensed Light"/>
              </a:rPr>
              <a:t>B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000000000" pitchFamily="34" charset="77"/>
              <a:cs typeface="Abadi MT Condensed 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6001FA-EBEC-CA49-BF73-5C830D65AFCB}"/>
              </a:ext>
            </a:extLst>
          </p:cNvPr>
          <p:cNvSpPr txBox="1"/>
          <p:nvPr/>
        </p:nvSpPr>
        <p:spPr>
          <a:xfrm>
            <a:off x="9500173" y="4198459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000000000" pitchFamily="34" charset="77"/>
                <a:cs typeface="Abadi MT Condensed Light"/>
              </a:rPr>
              <a:t>C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000000000" pitchFamily="34" charset="77"/>
              <a:cs typeface="Abadi MT Condensed 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2DD09C-39EF-3049-B1E1-C197BB3AB225}"/>
              </a:ext>
            </a:extLst>
          </p:cNvPr>
          <p:cNvSpPr txBox="1"/>
          <p:nvPr/>
        </p:nvSpPr>
        <p:spPr>
          <a:xfrm>
            <a:off x="1712989" y="2557641"/>
            <a:ext cx="7723589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IBM Plex Sans" panose="020B0503050000000000" pitchFamily="34" charset="77"/>
                <a:cs typeface="Abadi MT Condensed Light"/>
              </a:rPr>
              <a:t>Imagine the orange part is redundant in all…</a:t>
            </a:r>
          </a:p>
          <a:p>
            <a:pPr>
              <a:spcBef>
                <a:spcPts val="600"/>
              </a:spcBef>
            </a:pPr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000000000" pitchFamily="34" charset="77"/>
                <a:cs typeface="Abadi MT Condensed Light"/>
              </a:rPr>
              <a:t>The impact would be extremely wasteful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27B8BE-A59E-2643-BE69-676FB64EE877}"/>
              </a:ext>
            </a:extLst>
          </p:cNvPr>
          <p:cNvSpPr txBox="1"/>
          <p:nvPr/>
        </p:nvSpPr>
        <p:spPr>
          <a:xfrm>
            <a:off x="4423426" y="5714284"/>
            <a:ext cx="7714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IBM Plex Sans" panose="020B0503050000000000" pitchFamily="34" charset="77"/>
                <a:cs typeface="Abadi MT Condensed Light"/>
              </a:rPr>
              <a:t>Essentially we are running the same code over and over. </a:t>
            </a:r>
            <a:endParaRPr lang="en-US" sz="2000" i="1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000000000" pitchFamily="34" charset="77"/>
              <a:cs typeface="Abadi MT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83383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"/>
    </mc:Choice>
    <mc:Fallback xmlns="">
      <p:transition spd="slow" advTm="31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36518" y="-31094"/>
            <a:ext cx="10955482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49019"/>
                </a:solidFill>
                <a:latin typeface="IBM Plex Sans" charset="0"/>
                <a:ea typeface="IBM Plex Sans" charset="0"/>
                <a:cs typeface="IBM Plex Sans" charset="0"/>
              </a:rPr>
              <a:t>Enterprise without SOA</a:t>
            </a:r>
            <a:endParaRPr lang="en-US" sz="5400" b="1" dirty="0">
              <a:solidFill>
                <a:srgbClr val="5E5E5E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BF238D-4CEB-DD46-9649-7750327FF13A}"/>
              </a:ext>
            </a:extLst>
          </p:cNvPr>
          <p:cNvSpPr/>
          <p:nvPr/>
        </p:nvSpPr>
        <p:spPr>
          <a:xfrm>
            <a:off x="1" y="0"/>
            <a:ext cx="1236518" cy="685800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98D0F2F-820B-3D49-8498-31951114CFA5}"/>
              </a:ext>
            </a:extLst>
          </p:cNvPr>
          <p:cNvSpPr txBox="1">
            <a:spLocks/>
          </p:cNvSpPr>
          <p:nvPr/>
        </p:nvSpPr>
        <p:spPr>
          <a:xfrm>
            <a:off x="-86172" y="1527203"/>
            <a:ext cx="14452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600" dirty="0">
              <a:solidFill>
                <a:srgbClr val="F49019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723CD-515A-104B-9D4D-F82D51BA026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97427" y="5235284"/>
            <a:ext cx="2654300" cy="1765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BBC71DA-B6D5-3142-995C-A64F5BD84E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49268" y="5748766"/>
            <a:ext cx="2654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F7C7CB-7BD9-C546-83C7-57E08E0748C5}"/>
              </a:ext>
            </a:extLst>
          </p:cNvPr>
          <p:cNvSpPr/>
          <p:nvPr/>
        </p:nvSpPr>
        <p:spPr>
          <a:xfrm>
            <a:off x="2794054" y="2437538"/>
            <a:ext cx="818035" cy="932473"/>
          </a:xfrm>
          <a:prstGeom prst="roundRect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 Same Side Corner Rectangle 5">
            <a:extLst>
              <a:ext uri="{FF2B5EF4-FFF2-40B4-BE49-F238E27FC236}">
                <a16:creationId xmlns:a16="http://schemas.microsoft.com/office/drawing/2014/main" id="{51896033-1547-0A42-9E0C-F9CED2C8E8F6}"/>
              </a:ext>
            </a:extLst>
          </p:cNvPr>
          <p:cNvSpPr/>
          <p:nvPr/>
        </p:nvSpPr>
        <p:spPr>
          <a:xfrm>
            <a:off x="2794054" y="2220910"/>
            <a:ext cx="818035" cy="937224"/>
          </a:xfrm>
          <a:prstGeom prst="round2SameRect">
            <a:avLst/>
          </a:prstGeom>
          <a:solidFill>
            <a:srgbClr val="F49019"/>
          </a:solidFill>
          <a:ln w="5715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AE11985-21B3-B341-BC63-C819529140FA}"/>
              </a:ext>
            </a:extLst>
          </p:cNvPr>
          <p:cNvSpPr/>
          <p:nvPr/>
        </p:nvSpPr>
        <p:spPr>
          <a:xfrm>
            <a:off x="3931278" y="2514326"/>
            <a:ext cx="818035" cy="855685"/>
          </a:xfrm>
          <a:prstGeom prst="roundRect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Same Side Corner Rectangle 14">
            <a:extLst>
              <a:ext uri="{FF2B5EF4-FFF2-40B4-BE49-F238E27FC236}">
                <a16:creationId xmlns:a16="http://schemas.microsoft.com/office/drawing/2014/main" id="{1173DC44-CA6C-8644-8575-803FB2291BDB}"/>
              </a:ext>
            </a:extLst>
          </p:cNvPr>
          <p:cNvSpPr/>
          <p:nvPr/>
        </p:nvSpPr>
        <p:spPr>
          <a:xfrm>
            <a:off x="3931278" y="2211115"/>
            <a:ext cx="818035" cy="793412"/>
          </a:xfrm>
          <a:prstGeom prst="round2SameRect">
            <a:avLst/>
          </a:prstGeom>
          <a:solidFill>
            <a:srgbClr val="F49019"/>
          </a:solidFill>
          <a:ln w="5715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63051FA-6D03-9B46-9D81-424641680BA3}"/>
              </a:ext>
            </a:extLst>
          </p:cNvPr>
          <p:cNvSpPr/>
          <p:nvPr/>
        </p:nvSpPr>
        <p:spPr>
          <a:xfrm>
            <a:off x="5030995" y="2369234"/>
            <a:ext cx="818035" cy="932473"/>
          </a:xfrm>
          <a:prstGeom prst="roundRect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 Same Side Corner Rectangle 16">
            <a:extLst>
              <a:ext uri="{FF2B5EF4-FFF2-40B4-BE49-F238E27FC236}">
                <a16:creationId xmlns:a16="http://schemas.microsoft.com/office/drawing/2014/main" id="{B84B9FBB-E28F-1E4F-B231-B56AD661B145}"/>
              </a:ext>
            </a:extLst>
          </p:cNvPr>
          <p:cNvSpPr/>
          <p:nvPr/>
        </p:nvSpPr>
        <p:spPr>
          <a:xfrm>
            <a:off x="5030995" y="2221836"/>
            <a:ext cx="818035" cy="936298"/>
          </a:xfrm>
          <a:prstGeom prst="round2SameRect">
            <a:avLst/>
          </a:prstGeom>
          <a:solidFill>
            <a:srgbClr val="F49019"/>
          </a:solidFill>
          <a:ln w="5715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2DD09C-39EF-3049-B1E1-C197BB3AB225}"/>
              </a:ext>
            </a:extLst>
          </p:cNvPr>
          <p:cNvSpPr txBox="1"/>
          <p:nvPr/>
        </p:nvSpPr>
        <p:spPr>
          <a:xfrm>
            <a:off x="6714259" y="1981116"/>
            <a:ext cx="5423527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IBM Plex Sans" panose="020B0503050000000000" pitchFamily="34" charset="77"/>
                <a:cs typeface="Abadi MT Condensed Light"/>
              </a:rPr>
              <a:t>This makes it very difficult for the organization to grow</a:t>
            </a:r>
          </a:p>
          <a:p>
            <a:pPr>
              <a:spcBef>
                <a:spcPts val="600"/>
              </a:spcBef>
            </a:pPr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000000000" pitchFamily="34" charset="77"/>
                <a:cs typeface="Abadi MT Condensed Light"/>
              </a:rPr>
              <a:t>Growth of budge, resources allocation and size can become a huge drain on the overall organization.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27B8BE-A59E-2643-BE69-676FB64EE877}"/>
              </a:ext>
            </a:extLst>
          </p:cNvPr>
          <p:cNvSpPr txBox="1"/>
          <p:nvPr/>
        </p:nvSpPr>
        <p:spPr>
          <a:xfrm>
            <a:off x="4423426" y="5714284"/>
            <a:ext cx="7714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IBM Plex Sans" panose="020B0503050000000000" pitchFamily="34" charset="77"/>
                <a:cs typeface="Abadi MT Condensed Light"/>
              </a:rPr>
              <a:t>This is just not scalable</a:t>
            </a:r>
            <a:endParaRPr lang="en-US" sz="2000" i="1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000000000" pitchFamily="34" charset="77"/>
              <a:cs typeface="Abadi MT Condensed Light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E1FE8A7-440A-DF42-B3A0-362EE1E69B0E}"/>
              </a:ext>
            </a:extLst>
          </p:cNvPr>
          <p:cNvSpPr/>
          <p:nvPr/>
        </p:nvSpPr>
        <p:spPr>
          <a:xfrm>
            <a:off x="2543983" y="1798854"/>
            <a:ext cx="3468890" cy="3282823"/>
          </a:xfrm>
          <a:prstGeom prst="roundRect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731143-7F04-B24B-84EA-A0AC422830BC}"/>
              </a:ext>
            </a:extLst>
          </p:cNvPr>
          <p:cNvSpPr txBox="1"/>
          <p:nvPr/>
        </p:nvSpPr>
        <p:spPr>
          <a:xfrm>
            <a:off x="2866890" y="3694565"/>
            <a:ext cx="29821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rgbClr val="F49019"/>
                </a:solidFill>
                <a:latin typeface="IBM Plex Sans" charset="0"/>
                <a:ea typeface="IBM Plex Sans" charset="0"/>
                <a:cs typeface="IBM Plex Sans" charset="0"/>
              </a:rPr>
              <a:t>Old Enterprise</a:t>
            </a:r>
            <a:endParaRPr lang="en-US" sz="4000" b="1" dirty="0">
              <a:solidFill>
                <a:srgbClr val="5E5E5E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89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"/>
    </mc:Choice>
    <mc:Fallback xmlns="">
      <p:transition spd="slow" advTm="31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36518" y="-31094"/>
            <a:ext cx="10955482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IBM Plex Sans" charset="0"/>
                <a:ea typeface="IBM Plex Sans" charset="0"/>
                <a:cs typeface="IBM Plex Sans" charset="0"/>
              </a:rPr>
              <a:t>Object Orientation VS Services</a:t>
            </a:r>
            <a:endParaRPr lang="en-US" sz="5400" b="1" dirty="0">
              <a:solidFill>
                <a:srgbClr val="5E5E5E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BF238D-4CEB-DD46-9649-7750327FF13A}"/>
              </a:ext>
            </a:extLst>
          </p:cNvPr>
          <p:cNvSpPr/>
          <p:nvPr/>
        </p:nvSpPr>
        <p:spPr>
          <a:xfrm>
            <a:off x="1" y="0"/>
            <a:ext cx="1236518" cy="685800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98D0F2F-820B-3D49-8498-31951114CFA5}"/>
              </a:ext>
            </a:extLst>
          </p:cNvPr>
          <p:cNvSpPr txBox="1">
            <a:spLocks/>
          </p:cNvSpPr>
          <p:nvPr/>
        </p:nvSpPr>
        <p:spPr>
          <a:xfrm>
            <a:off x="-86172" y="1527203"/>
            <a:ext cx="14452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600" dirty="0">
              <a:solidFill>
                <a:srgbClr val="F49019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723CD-515A-104B-9D4D-F82D51BA026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97427" y="5235284"/>
            <a:ext cx="2654300" cy="1765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BBC71DA-B6D5-3142-995C-A64F5BD84E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49268" y="5748766"/>
            <a:ext cx="2654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F7C7CB-7BD9-C546-83C7-57E08E0748C5}"/>
              </a:ext>
            </a:extLst>
          </p:cNvPr>
          <p:cNvSpPr/>
          <p:nvPr/>
        </p:nvSpPr>
        <p:spPr>
          <a:xfrm>
            <a:off x="2876730" y="2986996"/>
            <a:ext cx="818035" cy="476845"/>
          </a:xfrm>
          <a:prstGeom prst="roundRect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2DD09C-39EF-3049-B1E1-C197BB3AB225}"/>
              </a:ext>
            </a:extLst>
          </p:cNvPr>
          <p:cNvSpPr txBox="1"/>
          <p:nvPr/>
        </p:nvSpPr>
        <p:spPr>
          <a:xfrm>
            <a:off x="5812637" y="1981116"/>
            <a:ext cx="63251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IBM Plex Sans" panose="020B0503050000000000" pitchFamily="34" charset="77"/>
                <a:cs typeface="Abadi MT Condensed Light"/>
              </a:rPr>
              <a:t>If we look at the application model, object orientation suffers from being tightly coupled down to the logic.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BEE5365-244E-A942-A26F-CAFAE4B4EE75}"/>
              </a:ext>
            </a:extLst>
          </p:cNvPr>
          <p:cNvSpPr/>
          <p:nvPr/>
        </p:nvSpPr>
        <p:spPr>
          <a:xfrm>
            <a:off x="2836838" y="1981116"/>
            <a:ext cx="818035" cy="932473"/>
          </a:xfrm>
          <a:prstGeom prst="roundRect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6541292-7B85-C340-9FF5-62D76982AF56}"/>
              </a:ext>
            </a:extLst>
          </p:cNvPr>
          <p:cNvSpPr/>
          <p:nvPr/>
        </p:nvSpPr>
        <p:spPr>
          <a:xfrm>
            <a:off x="3157353" y="2589144"/>
            <a:ext cx="818035" cy="932473"/>
          </a:xfrm>
          <a:prstGeom prst="roundRect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D5598AF-F8EF-5547-A28E-36BC83315913}"/>
              </a:ext>
            </a:extLst>
          </p:cNvPr>
          <p:cNvSpPr/>
          <p:nvPr/>
        </p:nvSpPr>
        <p:spPr>
          <a:xfrm>
            <a:off x="4800220" y="3107295"/>
            <a:ext cx="818035" cy="932473"/>
          </a:xfrm>
          <a:prstGeom prst="roundRect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AB969E-E465-024B-884E-6ADF830F5ECF}"/>
              </a:ext>
            </a:extLst>
          </p:cNvPr>
          <p:cNvSpPr/>
          <p:nvPr/>
        </p:nvSpPr>
        <p:spPr>
          <a:xfrm>
            <a:off x="4605839" y="2077874"/>
            <a:ext cx="818035" cy="932473"/>
          </a:xfrm>
          <a:prstGeom prst="roundRect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D9069C4-D75B-C541-A3D4-61D9E74DFDC2}"/>
              </a:ext>
            </a:extLst>
          </p:cNvPr>
          <p:cNvSpPr/>
          <p:nvPr/>
        </p:nvSpPr>
        <p:spPr>
          <a:xfrm>
            <a:off x="4985150" y="2852766"/>
            <a:ext cx="448176" cy="412110"/>
          </a:xfrm>
          <a:prstGeom prst="roundRect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B35392F-2C16-D441-B8B0-745FAE6861F0}"/>
              </a:ext>
            </a:extLst>
          </p:cNvPr>
          <p:cNvSpPr/>
          <p:nvPr/>
        </p:nvSpPr>
        <p:spPr>
          <a:xfrm>
            <a:off x="1556467" y="1981116"/>
            <a:ext cx="818035" cy="932473"/>
          </a:xfrm>
          <a:prstGeom prst="roundRect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AFB422-E10A-3740-92C4-EB8ABB92EE22}"/>
              </a:ext>
            </a:extLst>
          </p:cNvPr>
          <p:cNvSpPr txBox="1"/>
          <p:nvPr/>
        </p:nvSpPr>
        <p:spPr>
          <a:xfrm>
            <a:off x="1767010" y="1326709"/>
            <a:ext cx="42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000000000" pitchFamily="34" charset="77"/>
                <a:cs typeface="Abadi MT Condensed Light"/>
              </a:rPr>
              <a:t>A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000000000" pitchFamily="34" charset="77"/>
              <a:cs typeface="Abadi MT Condensed Ligh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68C92E-A7E6-944F-AF86-770997CA7D3E}"/>
              </a:ext>
            </a:extLst>
          </p:cNvPr>
          <p:cNvSpPr txBox="1"/>
          <p:nvPr/>
        </p:nvSpPr>
        <p:spPr>
          <a:xfrm>
            <a:off x="3034098" y="132670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000000000" pitchFamily="34" charset="77"/>
                <a:cs typeface="Abadi MT Condensed Light"/>
              </a:rPr>
              <a:t>B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000000000" pitchFamily="34" charset="77"/>
              <a:cs typeface="Abadi MT Condensed Ligh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04E6B7-212A-A447-A8A6-E7B442751DE2}"/>
              </a:ext>
            </a:extLst>
          </p:cNvPr>
          <p:cNvSpPr txBox="1"/>
          <p:nvPr/>
        </p:nvSpPr>
        <p:spPr>
          <a:xfrm>
            <a:off x="4775798" y="1330725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000000000" pitchFamily="34" charset="77"/>
                <a:cs typeface="Abadi MT Condensed Light"/>
              </a:rPr>
              <a:t>C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000000000" pitchFamily="34" charset="77"/>
              <a:cs typeface="Abadi MT Condensed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743C56-D143-2345-BF57-4D89E1033D69}"/>
              </a:ext>
            </a:extLst>
          </p:cNvPr>
          <p:cNvSpPr txBox="1"/>
          <p:nvPr/>
        </p:nvSpPr>
        <p:spPr>
          <a:xfrm>
            <a:off x="5866851" y="4329289"/>
            <a:ext cx="63251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IBM Plex Sans" panose="020B0503050000000000" pitchFamily="34" charset="77"/>
                <a:cs typeface="Abadi MT Condensed Light"/>
              </a:rPr>
              <a:t>Service composition allows instead for loosely coupled units, allowing for high level composition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80F4C7F-F2F1-6242-A670-30888DF3F076}"/>
              </a:ext>
            </a:extLst>
          </p:cNvPr>
          <p:cNvSpPr/>
          <p:nvPr/>
        </p:nvSpPr>
        <p:spPr>
          <a:xfrm>
            <a:off x="1495066" y="4555549"/>
            <a:ext cx="818035" cy="932473"/>
          </a:xfrm>
          <a:prstGeom prst="roundRect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2E99EC6-2D55-D34F-A073-A23DE3095F8E}"/>
              </a:ext>
            </a:extLst>
          </p:cNvPr>
          <p:cNvSpPr/>
          <p:nvPr/>
        </p:nvSpPr>
        <p:spPr>
          <a:xfrm>
            <a:off x="2748336" y="5021785"/>
            <a:ext cx="409018" cy="466237"/>
          </a:xfrm>
          <a:prstGeom prst="roundRect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A465974-B452-714A-8980-DBE1E3EC58D2}"/>
              </a:ext>
            </a:extLst>
          </p:cNvPr>
          <p:cNvSpPr/>
          <p:nvPr/>
        </p:nvSpPr>
        <p:spPr>
          <a:xfrm>
            <a:off x="3285747" y="5021785"/>
            <a:ext cx="409018" cy="466237"/>
          </a:xfrm>
          <a:prstGeom prst="roundRect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649FC01-DE3F-9742-B518-98AB46C56B8F}"/>
              </a:ext>
            </a:extLst>
          </p:cNvPr>
          <p:cNvSpPr/>
          <p:nvPr/>
        </p:nvSpPr>
        <p:spPr>
          <a:xfrm>
            <a:off x="3824918" y="4991528"/>
            <a:ext cx="409018" cy="466237"/>
          </a:xfrm>
          <a:prstGeom prst="roundRect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551E983-80E7-1B40-9ADE-A6F96F6258DF}"/>
              </a:ext>
            </a:extLst>
          </p:cNvPr>
          <p:cNvSpPr/>
          <p:nvPr/>
        </p:nvSpPr>
        <p:spPr>
          <a:xfrm>
            <a:off x="4381251" y="5002165"/>
            <a:ext cx="409018" cy="466237"/>
          </a:xfrm>
          <a:prstGeom prst="roundRect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9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"/>
    </mc:Choice>
    <mc:Fallback xmlns="">
      <p:transition spd="slow" advTm="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4" grpId="0" animBg="1"/>
      <p:bldP spid="35" grpId="0" animBg="1"/>
      <p:bldP spid="37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36518" y="-31094"/>
            <a:ext cx="10955482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IBM Plex Sans" charset="0"/>
                <a:ea typeface="IBM Plex Sans" charset="0"/>
                <a:cs typeface="IBM Plex Sans" charset="0"/>
              </a:rPr>
              <a:t>Example of Service Oriented</a:t>
            </a:r>
            <a:endParaRPr lang="en-US" sz="5400" b="1" dirty="0">
              <a:solidFill>
                <a:srgbClr val="5E5E5E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BF238D-4CEB-DD46-9649-7750327FF13A}"/>
              </a:ext>
            </a:extLst>
          </p:cNvPr>
          <p:cNvSpPr/>
          <p:nvPr/>
        </p:nvSpPr>
        <p:spPr>
          <a:xfrm>
            <a:off x="1" y="0"/>
            <a:ext cx="1236518" cy="685800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98D0F2F-820B-3D49-8498-31951114CFA5}"/>
              </a:ext>
            </a:extLst>
          </p:cNvPr>
          <p:cNvSpPr txBox="1">
            <a:spLocks/>
          </p:cNvSpPr>
          <p:nvPr/>
        </p:nvSpPr>
        <p:spPr>
          <a:xfrm>
            <a:off x="-86172" y="1527203"/>
            <a:ext cx="14452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600" dirty="0">
              <a:solidFill>
                <a:srgbClr val="F49019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723CD-515A-104B-9D4D-F82D51BA026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97427" y="5235284"/>
            <a:ext cx="2654300" cy="1765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BBC71DA-B6D5-3142-995C-A64F5BD84E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49268" y="5748766"/>
            <a:ext cx="26543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B35392F-2C16-D441-B8B0-745FAE6861F0}"/>
              </a:ext>
            </a:extLst>
          </p:cNvPr>
          <p:cNvSpPr/>
          <p:nvPr/>
        </p:nvSpPr>
        <p:spPr>
          <a:xfrm>
            <a:off x="1556466" y="1981117"/>
            <a:ext cx="1901145" cy="871650"/>
          </a:xfrm>
          <a:prstGeom prst="roundRect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AFB422-E10A-3740-92C4-EB8ABB92EE22}"/>
              </a:ext>
            </a:extLst>
          </p:cNvPr>
          <p:cNvSpPr txBox="1"/>
          <p:nvPr/>
        </p:nvSpPr>
        <p:spPr>
          <a:xfrm>
            <a:off x="1764237" y="2216887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000000000" pitchFamily="34" charset="77"/>
                <a:cs typeface="Abadi MT Condensed Light"/>
              </a:rPr>
              <a:t>Translation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000000000" pitchFamily="34" charset="77"/>
              <a:cs typeface="Abadi MT Condensed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743C56-D143-2345-BF57-4D89E1033D69}"/>
              </a:ext>
            </a:extLst>
          </p:cNvPr>
          <p:cNvSpPr txBox="1"/>
          <p:nvPr/>
        </p:nvSpPr>
        <p:spPr>
          <a:xfrm>
            <a:off x="7796119" y="1376183"/>
            <a:ext cx="6325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IBM Plex Sans" panose="020B0503050000000000" pitchFamily="34" charset="77"/>
                <a:cs typeface="Abadi MT Condensed Light"/>
              </a:rPr>
              <a:t>Independent Services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0F5F1FF-979E-354B-AD16-E1264A21ECF8}"/>
              </a:ext>
            </a:extLst>
          </p:cNvPr>
          <p:cNvSpPr/>
          <p:nvPr/>
        </p:nvSpPr>
        <p:spPr>
          <a:xfrm>
            <a:off x="3676927" y="1981117"/>
            <a:ext cx="1901145" cy="871650"/>
          </a:xfrm>
          <a:prstGeom prst="roundRect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F161A9-6049-A34E-9394-B6BB919CFED8}"/>
              </a:ext>
            </a:extLst>
          </p:cNvPr>
          <p:cNvSpPr txBox="1"/>
          <p:nvPr/>
        </p:nvSpPr>
        <p:spPr>
          <a:xfrm>
            <a:off x="3676928" y="2216887"/>
            <a:ext cx="2005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000000000" pitchFamily="34" charset="77"/>
                <a:cs typeface="Abadi MT Condensed Light"/>
              </a:rPr>
              <a:t>Voice To Text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000000000" pitchFamily="34" charset="77"/>
              <a:cs typeface="Abadi MT Condensed Light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DF4E234-3DB1-1941-917A-7AE18092D083}"/>
              </a:ext>
            </a:extLst>
          </p:cNvPr>
          <p:cNvSpPr/>
          <p:nvPr/>
        </p:nvSpPr>
        <p:spPr>
          <a:xfrm>
            <a:off x="5763687" y="1981117"/>
            <a:ext cx="1901145" cy="871650"/>
          </a:xfrm>
          <a:prstGeom prst="roundRect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6AB416-FCEE-4548-AB16-E7388C54B9B1}"/>
              </a:ext>
            </a:extLst>
          </p:cNvPr>
          <p:cNvSpPr txBox="1"/>
          <p:nvPr/>
        </p:nvSpPr>
        <p:spPr>
          <a:xfrm>
            <a:off x="5723551" y="2216887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000000000" pitchFamily="34" charset="77"/>
                <a:cs typeface="Abadi MT Condensed Light"/>
              </a:rPr>
              <a:t>Text To Speech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000000000" pitchFamily="34" charset="77"/>
              <a:cs typeface="Abadi MT Condensed Light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7E0BC30-2785-3046-83CC-298F360AFAAB}"/>
              </a:ext>
            </a:extLst>
          </p:cNvPr>
          <p:cNvSpPr/>
          <p:nvPr/>
        </p:nvSpPr>
        <p:spPr>
          <a:xfrm>
            <a:off x="7828736" y="1957401"/>
            <a:ext cx="1901145" cy="871650"/>
          </a:xfrm>
          <a:prstGeom prst="roundRect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18F55B-7B3F-2A47-83C8-1E57E0952CE1}"/>
              </a:ext>
            </a:extLst>
          </p:cNvPr>
          <p:cNvSpPr txBox="1"/>
          <p:nvPr/>
        </p:nvSpPr>
        <p:spPr>
          <a:xfrm>
            <a:off x="7912368" y="2193171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000000000" pitchFamily="34" charset="77"/>
                <a:cs typeface="Abadi MT Condensed Light"/>
              </a:rPr>
              <a:t>Conversation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000000000" pitchFamily="34" charset="77"/>
              <a:cs typeface="Abadi MT Condensed Light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5276D01-1D3A-254F-BD27-7DB49C01BB33}"/>
              </a:ext>
            </a:extLst>
          </p:cNvPr>
          <p:cNvSpPr/>
          <p:nvPr/>
        </p:nvSpPr>
        <p:spPr>
          <a:xfrm>
            <a:off x="2370500" y="4363634"/>
            <a:ext cx="2450882" cy="1385132"/>
          </a:xfrm>
          <a:prstGeom prst="roundRect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8F4E48-A15D-9048-8B3F-413A95D5D56D}"/>
              </a:ext>
            </a:extLst>
          </p:cNvPr>
          <p:cNvSpPr txBox="1"/>
          <p:nvPr/>
        </p:nvSpPr>
        <p:spPr>
          <a:xfrm>
            <a:off x="2624545" y="4856145"/>
            <a:ext cx="2105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000000000" pitchFamily="34" charset="77"/>
                <a:cs typeface="Abadi MT Condensed Light"/>
              </a:rPr>
              <a:t>Translation App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000000000" pitchFamily="34" charset="77"/>
              <a:cs typeface="Abadi MT Condensed Ligh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DB5370-BBE6-7142-B306-459AA2D1C760}"/>
              </a:ext>
            </a:extLst>
          </p:cNvPr>
          <p:cNvSpPr txBox="1"/>
          <p:nvPr/>
        </p:nvSpPr>
        <p:spPr>
          <a:xfrm>
            <a:off x="6714259" y="5856324"/>
            <a:ext cx="6325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IBM Plex Sans" panose="020B0503050000000000" pitchFamily="34" charset="77"/>
                <a:cs typeface="Abadi MT Condensed Light"/>
              </a:rPr>
              <a:t>Application Implementations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FC6BB6F-C770-5C42-B82A-37373E5C187C}"/>
              </a:ext>
            </a:extLst>
          </p:cNvPr>
          <p:cNvSpPr/>
          <p:nvPr/>
        </p:nvSpPr>
        <p:spPr>
          <a:xfrm>
            <a:off x="5289531" y="4363634"/>
            <a:ext cx="2450882" cy="1385132"/>
          </a:xfrm>
          <a:prstGeom prst="roundRect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92AC8D-489E-674F-9031-031CABE23CFA}"/>
              </a:ext>
            </a:extLst>
          </p:cNvPr>
          <p:cNvSpPr txBox="1"/>
          <p:nvPr/>
        </p:nvSpPr>
        <p:spPr>
          <a:xfrm>
            <a:off x="5414135" y="4865290"/>
            <a:ext cx="2326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000000000" pitchFamily="34" charset="77"/>
                <a:cs typeface="Abadi MT Condensed Light"/>
              </a:rPr>
              <a:t>Conversation App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C03C27-2949-EF47-9692-CE767D97DE09}"/>
              </a:ext>
            </a:extLst>
          </p:cNvPr>
          <p:cNvCxnSpPr/>
          <p:nvPr/>
        </p:nvCxnSpPr>
        <p:spPr>
          <a:xfrm>
            <a:off x="1556466" y="3643745"/>
            <a:ext cx="10122916" cy="0"/>
          </a:xfrm>
          <a:prstGeom prst="line">
            <a:avLst/>
          </a:prstGeom>
          <a:ln w="38100">
            <a:solidFill>
              <a:srgbClr val="5E5E5E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8E325F-A9A9-DB42-B5F1-F6122580281E}"/>
              </a:ext>
            </a:extLst>
          </p:cNvPr>
          <p:cNvCxnSpPr>
            <a:stCxn id="24" idx="2"/>
            <a:endCxn id="43" idx="0"/>
          </p:cNvCxnSpPr>
          <p:nvPr/>
        </p:nvCxnSpPr>
        <p:spPr>
          <a:xfrm>
            <a:off x="2507039" y="2852767"/>
            <a:ext cx="1088902" cy="1510867"/>
          </a:xfrm>
          <a:prstGeom prst="line">
            <a:avLst/>
          </a:prstGeom>
          <a:ln w="28575">
            <a:solidFill>
              <a:srgbClr val="F49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CC177B0-5EBA-034B-831C-ACCE1CEDB035}"/>
              </a:ext>
            </a:extLst>
          </p:cNvPr>
          <p:cNvCxnSpPr>
            <a:cxnSpLocks/>
            <a:stCxn id="27" idx="2"/>
            <a:endCxn id="43" idx="0"/>
          </p:cNvCxnSpPr>
          <p:nvPr/>
        </p:nvCxnSpPr>
        <p:spPr>
          <a:xfrm flipH="1">
            <a:off x="3595941" y="2852767"/>
            <a:ext cx="1031559" cy="1510867"/>
          </a:xfrm>
          <a:prstGeom prst="line">
            <a:avLst/>
          </a:prstGeom>
          <a:ln w="28575">
            <a:solidFill>
              <a:srgbClr val="F49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F2DDD90-06F9-2040-A2DD-96460F4954CB}"/>
              </a:ext>
            </a:extLst>
          </p:cNvPr>
          <p:cNvCxnSpPr>
            <a:cxnSpLocks/>
            <a:stCxn id="29" idx="2"/>
            <a:endCxn id="43" idx="0"/>
          </p:cNvCxnSpPr>
          <p:nvPr/>
        </p:nvCxnSpPr>
        <p:spPr>
          <a:xfrm flipH="1">
            <a:off x="3595941" y="2852767"/>
            <a:ext cx="3118319" cy="1510867"/>
          </a:xfrm>
          <a:prstGeom prst="line">
            <a:avLst/>
          </a:prstGeom>
          <a:ln w="28575">
            <a:solidFill>
              <a:srgbClr val="F49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BC98BF6-907A-8143-873A-504CEBAE5B7C}"/>
              </a:ext>
            </a:extLst>
          </p:cNvPr>
          <p:cNvCxnSpPr>
            <a:cxnSpLocks/>
            <a:stCxn id="27" idx="2"/>
            <a:endCxn id="46" idx="0"/>
          </p:cNvCxnSpPr>
          <p:nvPr/>
        </p:nvCxnSpPr>
        <p:spPr>
          <a:xfrm>
            <a:off x="4627500" y="2852767"/>
            <a:ext cx="1887472" cy="1510867"/>
          </a:xfrm>
          <a:prstGeom prst="line">
            <a:avLst/>
          </a:prstGeom>
          <a:ln w="28575">
            <a:solidFill>
              <a:srgbClr val="F49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86E564C-FDEB-014B-B794-04B2CA20B071}"/>
              </a:ext>
            </a:extLst>
          </p:cNvPr>
          <p:cNvCxnSpPr>
            <a:cxnSpLocks/>
            <a:stCxn id="29" idx="2"/>
            <a:endCxn id="46" idx="0"/>
          </p:cNvCxnSpPr>
          <p:nvPr/>
        </p:nvCxnSpPr>
        <p:spPr>
          <a:xfrm flipH="1">
            <a:off x="6514972" y="2852767"/>
            <a:ext cx="199288" cy="1510867"/>
          </a:xfrm>
          <a:prstGeom prst="line">
            <a:avLst/>
          </a:prstGeom>
          <a:ln w="28575">
            <a:solidFill>
              <a:srgbClr val="F49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4E8B18-F265-8442-BDA9-C5C92B0A0BB6}"/>
              </a:ext>
            </a:extLst>
          </p:cNvPr>
          <p:cNvCxnSpPr>
            <a:cxnSpLocks/>
            <a:stCxn id="40" idx="2"/>
            <a:endCxn id="46" idx="0"/>
          </p:cNvCxnSpPr>
          <p:nvPr/>
        </p:nvCxnSpPr>
        <p:spPr>
          <a:xfrm flipH="1">
            <a:off x="6514972" y="2829051"/>
            <a:ext cx="2264337" cy="1534583"/>
          </a:xfrm>
          <a:prstGeom prst="line">
            <a:avLst/>
          </a:prstGeom>
          <a:ln w="28575">
            <a:solidFill>
              <a:srgbClr val="F49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37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"/>
    </mc:Choice>
    <mc:Fallback xmlns="">
      <p:transition spd="slow" advTm="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464" y="0"/>
            <a:ext cx="12192000" cy="6858000"/>
          </a:xfrm>
          <a:prstGeom prst="rect">
            <a:avLst/>
          </a:prstGeom>
          <a:solidFill>
            <a:schemeClr val="tx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477273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49019"/>
                </a:solidFill>
                <a:latin typeface="IBM Plex Sans" charset="0"/>
                <a:ea typeface="IBM Plex Sans" charset="0"/>
                <a:cs typeface="IBM Plex Sans" charset="0"/>
              </a:rPr>
              <a:t>Service orientation Requirements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E9380B-14CB-A740-BE4E-AA9A33CE5208}"/>
              </a:ext>
            </a:extLst>
          </p:cNvPr>
          <p:cNvSpPr txBox="1">
            <a:spLocks/>
          </p:cNvSpPr>
          <p:nvPr/>
        </p:nvSpPr>
        <p:spPr>
          <a:xfrm>
            <a:off x="166254" y="1675114"/>
            <a:ext cx="11859491" cy="3811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4000" i="1" dirty="0">
                <a:solidFill>
                  <a:schemeClr val="bg1"/>
                </a:solidFill>
                <a:latin typeface="IBM Plex Sans" panose="020B0503050000000000" pitchFamily="34" charset="77"/>
                <a:cs typeface="Abadi MT Condensed Light"/>
              </a:rPr>
              <a:t>Automation logic is distributed into units</a:t>
            </a:r>
          </a:p>
          <a:p>
            <a:pPr>
              <a:spcBef>
                <a:spcPts val="600"/>
              </a:spcBef>
            </a:pPr>
            <a:r>
              <a:rPr lang="en-US" sz="4000" i="1" dirty="0">
                <a:solidFill>
                  <a:schemeClr val="bg1"/>
                </a:solidFill>
                <a:latin typeface="IBM Plex Sans" panose="020B0503050000000000" pitchFamily="34" charset="77"/>
                <a:cs typeface="Abadi MT Condensed Light"/>
              </a:rPr>
              <a:t>Loose coupling, no inter dependencies</a:t>
            </a:r>
          </a:p>
          <a:p>
            <a:pPr>
              <a:spcBef>
                <a:spcPts val="600"/>
              </a:spcBef>
            </a:pPr>
            <a:r>
              <a:rPr lang="en-US" sz="4000" i="1" dirty="0">
                <a:solidFill>
                  <a:schemeClr val="bg1"/>
                </a:solidFill>
                <a:latin typeface="IBM Plex Sans" panose="020B0503050000000000" pitchFamily="34" charset="77"/>
                <a:cs typeface="Abadi MT Condensed Light"/>
              </a:rPr>
              <a:t>Each unit can grow and evolve independently</a:t>
            </a:r>
          </a:p>
          <a:p>
            <a:pPr>
              <a:spcBef>
                <a:spcPts val="600"/>
              </a:spcBef>
            </a:pPr>
            <a:r>
              <a:rPr lang="en-US" sz="4000" i="1" dirty="0">
                <a:solidFill>
                  <a:schemeClr val="bg1"/>
                </a:solidFill>
                <a:latin typeface="IBM Plex Sans" panose="020B0503050000000000" pitchFamily="34" charset="77"/>
                <a:cs typeface="Abadi MT Condensed Light"/>
              </a:rPr>
              <a:t>Units maintain sufficient amount of commonality to allow interoperability</a:t>
            </a:r>
          </a:p>
        </p:txBody>
      </p:sp>
    </p:spTree>
    <p:extLst>
      <p:ext uri="{BB962C8B-B14F-4D97-AF65-F5344CB8AC3E}">
        <p14:creationId xmlns:p14="http://schemas.microsoft.com/office/powerpoint/2010/main" val="25944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"/>
    </mc:Choice>
    <mc:Fallback xmlns="">
      <p:transition spd="slow" advTm="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20240</TotalTime>
  <Words>1400</Words>
  <Application>Microsoft Macintosh PowerPoint</Application>
  <PresentationFormat>Widescreen</PresentationFormat>
  <Paragraphs>205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Abadi MT Condensed Light</vt:lpstr>
      <vt:lpstr>AppleColorEmoji</vt:lpstr>
      <vt:lpstr>Arial</vt:lpstr>
      <vt:lpstr>Calibri</vt:lpstr>
      <vt:lpstr>IBM Plex Sans</vt:lpstr>
      <vt:lpstr>Office Theme</vt:lpstr>
      <vt:lpstr>Service Oriented All Around Us</vt:lpstr>
      <vt:lpstr>SOA Definition</vt:lpstr>
      <vt:lpstr>PowerPoint Presentation</vt:lpstr>
      <vt:lpstr>PowerPoint Presentation</vt:lpstr>
      <vt:lpstr>Let’s imagine an enterprise architecture….</vt:lpstr>
      <vt:lpstr>Enterprise without SOA</vt:lpstr>
      <vt:lpstr>Object Orientation VS Services</vt:lpstr>
      <vt:lpstr>Example of Service Oriented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Intrinsic Operability</vt:lpstr>
      <vt:lpstr>Increased Federation</vt:lpstr>
      <vt:lpstr>Increase Vendor Diversity</vt:lpstr>
      <vt:lpstr>Increased Business and Technology Alignment</vt:lpstr>
      <vt:lpstr>Increased Business and Technology Alignment</vt:lpstr>
      <vt:lpstr>Decreased IT Burden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</dc:title>
  <dc:creator>ALESSIO Bonti</dc:creator>
  <cp:lastModifiedBy>Alessio Bonti</cp:lastModifiedBy>
  <cp:revision>164</cp:revision>
  <dcterms:created xsi:type="dcterms:W3CDTF">2017-08-29T01:18:09Z</dcterms:created>
  <dcterms:modified xsi:type="dcterms:W3CDTF">2018-03-15T22:38:32Z</dcterms:modified>
</cp:coreProperties>
</file>